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73" r:id="rId3"/>
    <p:sldId id="258" r:id="rId4"/>
    <p:sldId id="285" r:id="rId5"/>
    <p:sldId id="271" r:id="rId6"/>
    <p:sldId id="257" r:id="rId7"/>
    <p:sldId id="272" r:id="rId8"/>
    <p:sldId id="260" r:id="rId9"/>
    <p:sldId id="263" r:id="rId10"/>
    <p:sldId id="259" r:id="rId11"/>
    <p:sldId id="269" r:id="rId12"/>
    <p:sldId id="261" r:id="rId13"/>
    <p:sldId id="262" r:id="rId14"/>
    <p:sldId id="264" r:id="rId15"/>
    <p:sldId id="266" r:id="rId16"/>
    <p:sldId id="265" r:id="rId17"/>
    <p:sldId id="267" r:id="rId18"/>
    <p:sldId id="283" r:id="rId19"/>
    <p:sldId id="279" r:id="rId20"/>
    <p:sldId id="280" r:id="rId21"/>
    <p:sldId id="268" r:id="rId22"/>
    <p:sldId id="284" r:id="rId23"/>
    <p:sldId id="270" r:id="rId24"/>
    <p:sldId id="275" r:id="rId25"/>
    <p:sldId id="276" r:id="rId26"/>
    <p:sldId id="277" r:id="rId27"/>
    <p:sldId id="274" r:id="rId28"/>
    <p:sldId id="281" r:id="rId29"/>
    <p:sldId id="278" r:id="rId30"/>
    <p:sldId id="288" r:id="rId31"/>
    <p:sldId id="282" r:id="rId32"/>
    <p:sldId id="286" r:id="rId33"/>
  </p:sldIdLst>
  <p:sldSz cx="12192000" cy="6858000"/>
  <p:notesSz cx="9928225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52" autoAdjust="0"/>
    <p:restoredTop sz="94384" autoAdjust="0"/>
  </p:normalViewPr>
  <p:slideViewPr>
    <p:cSldViewPr snapToGrid="0">
      <p:cViewPr varScale="1">
        <p:scale>
          <a:sx n="98" d="100"/>
          <a:sy n="98" d="100"/>
        </p:scale>
        <p:origin x="98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91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696" cy="340368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624240" y="1"/>
            <a:ext cx="4301696" cy="340368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F40C3248-E312-404D-9AC8-047F85CF215C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6457307"/>
            <a:ext cx="4301696" cy="340368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624240" y="6457307"/>
            <a:ext cx="4301696" cy="340368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EBA044AB-2226-43EA-85C1-4A8C79192EC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6196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598" cy="341529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4054" y="0"/>
            <a:ext cx="4302597" cy="341529"/>
          </a:xfrm>
          <a:prstGeom prst="rect">
            <a:avLst/>
          </a:prstGeom>
        </p:spPr>
        <p:txBody>
          <a:bodyPr vert="horz" lIns="90452" tIns="45226" rIns="90452" bIns="45226" rtlCol="0"/>
          <a:lstStyle>
            <a:lvl1pPr algn="r">
              <a:defRPr sz="1200"/>
            </a:lvl1pPr>
          </a:lstStyle>
          <a:p>
            <a:fld id="{D754E36B-0E26-4036-A903-3EEE65ADBD8A}" type="datetimeFigureOut">
              <a:rPr lang="it-IT" smtClean="0"/>
              <a:t>04/11/2019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52" tIns="45226" rIns="90452" bIns="45226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666" y="3271155"/>
            <a:ext cx="7942894" cy="2677398"/>
          </a:xfrm>
          <a:prstGeom prst="rect">
            <a:avLst/>
          </a:prstGeom>
        </p:spPr>
        <p:txBody>
          <a:bodyPr vert="horz" lIns="90452" tIns="45226" rIns="90452" bIns="45226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6456147"/>
            <a:ext cx="4302598" cy="341529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4054" y="6456147"/>
            <a:ext cx="4302597" cy="341529"/>
          </a:xfrm>
          <a:prstGeom prst="rect">
            <a:avLst/>
          </a:prstGeom>
        </p:spPr>
        <p:txBody>
          <a:bodyPr vert="horz" lIns="90452" tIns="45226" rIns="90452" bIns="45226" rtlCol="0" anchor="b"/>
          <a:lstStyle>
            <a:lvl1pPr algn="r">
              <a:defRPr sz="1200"/>
            </a:lvl1pPr>
          </a:lstStyle>
          <a:p>
            <a:fld id="{4B34078C-2A2F-4C8B-B907-5C4B878FD2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48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Superficie Portogallo 9.221.200 ha,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4078C-2A2F-4C8B-B907-5C4B878FD28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289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Reddito" TargetMode="External"/><Relationship Id="rId2" Type="http://schemas.openxmlformats.org/officeDocument/2006/relationships/hyperlink" Target="https://it.wikipedia.org/wiki/Distribuzione_(statistica)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hyperlink" Target="https://it.wikipedia.org/wiki/Numero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thelancet.com/lancetgh%20Vol.3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vociglobali.it/2018/02/21/africa-saccheggiata-lo-dice-la-banca-mondiale-ecco-le-prove/" TargetMode="External"/><Relationship Id="rId13" Type="http://schemas.openxmlformats.org/officeDocument/2006/relationships/hyperlink" Target="https://www.telegraph.co.uk/news/2018/09/03/migrant-death-rate-mediterranean-rises-despite-fewer-crossings/" TargetMode="External"/><Relationship Id="rId3" Type="http://schemas.openxmlformats.org/officeDocument/2006/relationships/hyperlink" Target="https://it.wikipedia.org/wiki/Sviluppo_sostenibile" TargetMode="External"/><Relationship Id="rId7" Type="http://schemas.openxmlformats.org/officeDocument/2006/relationships/hyperlink" Target="https://www.lindro.it/minerali-insanguinati-ecco-il-business-di-kabila/" TargetMode="External"/><Relationship Id="rId12" Type="http://schemas.openxmlformats.org/officeDocument/2006/relationships/hyperlink" Target="https://data2.unhcr.org/en/situations/mediterranean" TargetMode="External"/><Relationship Id="rId2" Type="http://schemas.openxmlformats.org/officeDocument/2006/relationships/hyperlink" Target="https://migrationdataportal.org/?i=stock_abs_&amp;t=201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anitese.it/cosa-facciamo/diritti" TargetMode="External"/><Relationship Id="rId11" Type="http://schemas.openxmlformats.org/officeDocument/2006/relationships/hyperlink" Target="http://www.mixedmigration.org/articles/lethal-choices-the-rising-death-toll-of-mixed-migration/" TargetMode="External"/><Relationship Id="rId5" Type="http://schemas.openxmlformats.org/officeDocument/2006/relationships/hyperlink" Target="https://www.migrantclinician.org/toolsource/resource/2017-global-report-internal-displacement.html" TargetMode="External"/><Relationship Id="rId15" Type="http://schemas.openxmlformats.org/officeDocument/2006/relationships/hyperlink" Target="https://www.corriere.it/buone-notizie/18_ottobre_29/land-grabbing-tutti-all-assalto-terre-fertili-2cedba30-dae0-11e8-aca4-abf222acb144.shtml" TargetMode="External"/><Relationship Id="rId10" Type="http://schemas.openxmlformats.org/officeDocument/2006/relationships/hyperlink" Target="https://www.oecd-ilibrary.org/docserver/kqt3ax-it.pdf?expires=1572163247&amp;id=id&amp;accname=guest&amp;checksum=9CEADBF58AD3836F58C2E29B56CAD379" TargetMode="External"/><Relationship Id="rId4" Type="http://schemas.openxmlformats.org/officeDocument/2006/relationships/hyperlink" Target="https://www.migrantclinician.org/issues/migrant-info.html" TargetMode="External"/><Relationship Id="rId9" Type="http://schemas.openxmlformats.org/officeDocument/2006/relationships/hyperlink" Target="https://nai.uu.se/index.xml" TargetMode="External"/><Relationship Id="rId14" Type="http://schemas.openxmlformats.org/officeDocument/2006/relationships/hyperlink" Target="http://www.academia.org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79878" y="264160"/>
            <a:ext cx="12962393" cy="610483"/>
          </a:xfrm>
        </p:spPr>
        <p:txBody>
          <a:bodyPr>
            <a:noAutofit/>
          </a:bodyPr>
          <a:lstStyle/>
          <a:p>
            <a:r>
              <a:rPr lang="it-IT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La malapianta </a:t>
            </a:r>
            <a:r>
              <a:rPr lang="it-IT" sz="4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e le sue inestirpabili </a:t>
            </a:r>
            <a:r>
              <a:rPr lang="it-IT" sz="4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radici</a:t>
            </a:r>
            <a:endParaRPr lang="it-IT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5512904" y="1052833"/>
            <a:ext cx="6679096" cy="5805167"/>
          </a:xfrm>
        </p:spPr>
        <p:txBody>
          <a:bodyPr>
            <a:noAutofit/>
          </a:bodyPr>
          <a:lstStyle/>
          <a:p>
            <a:r>
              <a:rPr lang="it-IT" sz="4000" b="1" dirty="0" smtClean="0"/>
              <a:t>Un tentativo di capire </a:t>
            </a:r>
            <a:r>
              <a:rPr lang="it-IT" sz="4000" dirty="0" smtClean="0"/>
              <a:t>le </a:t>
            </a:r>
            <a:r>
              <a:rPr lang="it-IT" sz="5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origini </a:t>
            </a:r>
            <a:r>
              <a:rPr lang="it-IT" sz="5400" b="1" dirty="0" smtClean="0">
                <a:solidFill>
                  <a:srgbClr val="FF0000"/>
                </a:solidFill>
              </a:rPr>
              <a:t>dell’immane fenomeno delle </a:t>
            </a:r>
            <a:r>
              <a:rPr lang="it-IT" sz="5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migrazioni </a:t>
            </a:r>
            <a:r>
              <a:rPr lang="it-IT" sz="5400" b="1" dirty="0" smtClean="0">
                <a:solidFill>
                  <a:srgbClr val="FF0000"/>
                </a:solidFill>
              </a:rPr>
              <a:t>odierne</a:t>
            </a:r>
          </a:p>
          <a:p>
            <a:endParaRPr lang="it-IT" sz="4800" b="1" dirty="0" smtClean="0">
              <a:solidFill>
                <a:srgbClr val="FF0000"/>
              </a:solidFill>
              <a:latin typeface="Segoe Script" panose="020B0504020000000003" pitchFamily="34" charset="0"/>
            </a:endParaRPr>
          </a:p>
          <a:p>
            <a:r>
              <a:rPr lang="it-IT" sz="1400" b="1" dirty="0">
                <a:solidFill>
                  <a:srgbClr val="FF0000"/>
                </a:solidFill>
                <a:latin typeface="Segoe Script" panose="020B0504020000000003" pitchFamily="34" charset="0"/>
              </a:rPr>
              <a:t> </a:t>
            </a:r>
            <a:r>
              <a:rPr lang="it-IT" sz="1400" b="1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                                                 </a:t>
            </a:r>
          </a:p>
          <a:p>
            <a:endParaRPr lang="it-IT" sz="1400" b="1" dirty="0" smtClean="0">
              <a:solidFill>
                <a:srgbClr val="FF0000"/>
              </a:solidFill>
              <a:latin typeface="Segoe Script" panose="020B0504020000000003" pitchFamily="34" charset="0"/>
            </a:endParaRPr>
          </a:p>
          <a:p>
            <a:r>
              <a:rPr lang="it-IT" sz="1400" b="1" dirty="0">
                <a:solidFill>
                  <a:srgbClr val="FF0000"/>
                </a:solidFill>
                <a:latin typeface="Segoe Script" panose="020B0504020000000003" pitchFamily="34" charset="0"/>
              </a:rPr>
              <a:t> </a:t>
            </a:r>
            <a:r>
              <a:rPr lang="it-IT" sz="1400" b="1" dirty="0" smtClean="0">
                <a:solidFill>
                  <a:srgbClr val="FF0000"/>
                </a:solidFill>
                <a:latin typeface="Segoe Script" panose="020B0504020000000003" pitchFamily="34" charset="0"/>
              </a:rPr>
              <a:t>                                                                G. BUSATO MD </a:t>
            </a:r>
          </a:p>
          <a:p>
            <a:r>
              <a:rPr lang="it-IT" sz="1400" b="1" dirty="0" smtClean="0">
                <a:solidFill>
                  <a:schemeClr val="tx1"/>
                </a:solidFill>
                <a:latin typeface="Segoe Script" panose="020B0504020000000003" pitchFamily="34" charset="0"/>
              </a:rPr>
              <a:t>L’autore dichiara di non avere cointeressenze con enti o persone citati e di esser pronto a riconoscere i diritti di autore di materiale utilizzato busato1934@live.it</a:t>
            </a:r>
            <a:endParaRPr lang="it-IT" sz="1400" b="1" dirty="0">
              <a:solidFill>
                <a:schemeClr val="tx1"/>
              </a:solidFill>
              <a:latin typeface="Segoe Script" panose="020B0504020000000003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7" y="1052833"/>
            <a:ext cx="4850297" cy="549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4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809" y="265044"/>
            <a:ext cx="9660833" cy="742122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Dal Colonialismo allo sfruttamento criminale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>
          <a:xfrm>
            <a:off x="530089" y="1126435"/>
            <a:ext cx="7222434" cy="3525078"/>
          </a:xfrm>
        </p:spPr>
        <p:txBody>
          <a:bodyPr/>
          <a:lstStyle/>
          <a:p>
            <a:r>
              <a:rPr lang="it-IT" b="1" dirty="0" smtClean="0"/>
              <a:t>A metà secolo scorso i processi di indipendenza </a:t>
            </a:r>
          </a:p>
          <a:p>
            <a:r>
              <a:rPr lang="it-IT" b="1" dirty="0" smtClean="0"/>
              <a:t>in un contesto di guerra fredda e antagonismi fra potenze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corsa all’accaparramento di risorse soprattutto quelle strategiche</a:t>
            </a:r>
            <a:endParaRPr lang="it-IT" sz="2000" b="1" dirty="0">
              <a:solidFill>
                <a:srgbClr val="FF0000"/>
              </a:solidFill>
            </a:endParaRPr>
          </a:p>
          <a:p>
            <a:r>
              <a:rPr lang="it-IT" dirty="0" smtClean="0"/>
              <a:t>I dominatori sostituiti da «</a:t>
            </a:r>
            <a:r>
              <a:rPr lang="it-IT" sz="2000" b="1" dirty="0" smtClean="0"/>
              <a:t>protettori identitari</a:t>
            </a:r>
            <a:r>
              <a:rPr lang="it-IT" dirty="0" smtClean="0"/>
              <a:t>» , personaggi locali (stato o tribù o bande o religioni) </a:t>
            </a:r>
          </a:p>
          <a:p>
            <a:r>
              <a:rPr lang="it-IT" dirty="0" smtClean="0"/>
              <a:t>I «protettori» al soldo dei «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benefattori/Cooperatori</a:t>
            </a:r>
            <a:r>
              <a:rPr lang="it-IT" dirty="0" smtClean="0"/>
              <a:t>» , potenze statali o finanziarie internazionali</a:t>
            </a:r>
          </a:p>
          <a:p>
            <a:r>
              <a:rPr lang="it-IT" dirty="0" smtClean="0"/>
              <a:t>Protettori e benefattori in feroce antagonismo </a:t>
            </a:r>
          </a:p>
          <a:p>
            <a:endParaRPr lang="it-IT" dirty="0"/>
          </a:p>
        </p:txBody>
      </p:sp>
      <p:pic>
        <p:nvPicPr>
          <p:cNvPr id="1030" name="Picture 6" descr="Risultati immagini per africa coloniale 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900" y="1007166"/>
            <a:ext cx="3934100" cy="555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1537252" y="4492487"/>
            <a:ext cx="6387548" cy="2252870"/>
          </a:xfrm>
        </p:spPr>
        <p:txBody>
          <a:bodyPr/>
          <a:lstStyle/>
          <a:p>
            <a:r>
              <a:rPr lang="it-IT" dirty="0" smtClean="0"/>
              <a:t>Aiuti interessati (Strade, dighe, militarizzazione)</a:t>
            </a:r>
          </a:p>
          <a:p>
            <a:r>
              <a:rPr lang="it-IT" dirty="0" smtClean="0"/>
              <a:t>Corruzione (nota: offerta precede </a:t>
            </a:r>
            <a:r>
              <a:rPr lang="it-IT" dirty="0" err="1" smtClean="0"/>
              <a:t>ladomanda</a:t>
            </a:r>
            <a:r>
              <a:rPr lang="it-IT" dirty="0" smtClean="0"/>
              <a:t>)</a:t>
            </a:r>
          </a:p>
          <a:p>
            <a:r>
              <a:rPr lang="it-IT" dirty="0" smtClean="0"/>
              <a:t>Sfruttamento e sottrazione illecita (o mascherata di legalità) di risorse</a:t>
            </a:r>
          </a:p>
          <a:p>
            <a:r>
              <a:rPr lang="it-IT" dirty="0" smtClean="0"/>
              <a:t>Contrabbando tra Paesi</a:t>
            </a:r>
          </a:p>
          <a:p>
            <a:r>
              <a:rPr lang="it-IT" dirty="0" smtClean="0"/>
              <a:t>Guerre per procura,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799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Resources</a:t>
            </a:r>
            <a:r>
              <a:rPr lang="it-IT" dirty="0" smtClean="0"/>
              <a:t> </a:t>
            </a:r>
            <a:r>
              <a:rPr lang="it-IT" dirty="0" err="1" smtClean="0"/>
              <a:t>grabbing</a:t>
            </a:r>
            <a:r>
              <a:rPr lang="it-IT" smtClean="0"/>
              <a:t>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109" y="224649"/>
            <a:ext cx="8970248" cy="663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8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928730" y="100451"/>
            <a:ext cx="9170504" cy="704619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Orti senza padrone :esempi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92696" y="4108174"/>
            <a:ext cx="4837043" cy="2730532"/>
          </a:xfrm>
        </p:spPr>
        <p:txBody>
          <a:bodyPr>
            <a:normAutofit fontScale="85000" lnSpcReduction="10000"/>
          </a:bodyPr>
          <a:lstStyle/>
          <a:p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MORTI </a:t>
            </a:r>
          </a:p>
          <a:p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UGANDA 300.000</a:t>
            </a:r>
          </a:p>
          <a:p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MOZAMBICO 1.000.000</a:t>
            </a:r>
          </a:p>
          <a:p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CONGO 3.000.000</a:t>
            </a:r>
          </a:p>
          <a:p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i massacri </a:t>
            </a:r>
          </a:p>
          <a:p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continuano ancor oggi</a:t>
            </a:r>
            <a:endParaRPr lang="it-IT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79067" y="650599"/>
            <a:ext cx="3232150" cy="345757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351" y="805070"/>
            <a:ext cx="4595170" cy="522135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093" y="1185565"/>
            <a:ext cx="4147930" cy="545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4" y="159026"/>
            <a:ext cx="8911687" cy="808383"/>
          </a:xfrm>
        </p:spPr>
        <p:txBody>
          <a:bodyPr/>
          <a:lstStyle/>
          <a:p>
            <a:r>
              <a:rPr lang="it-IT" dirty="0" smtClean="0"/>
              <a:t>Un caso particolare: </a:t>
            </a:r>
            <a:r>
              <a:rPr lang="it-IT" b="1" dirty="0" smtClean="0"/>
              <a:t>NIGERIA</a:t>
            </a:r>
            <a:endParaRPr lang="it-IT" b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9268" y="795130"/>
            <a:ext cx="7235446" cy="5632174"/>
          </a:xfrm>
          <a:prstGeom prst="rect">
            <a:avLst/>
          </a:prstGeom>
        </p:spPr>
      </p:pic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718687" y="795130"/>
            <a:ext cx="3473313" cy="5936974"/>
          </a:xfrm>
        </p:spPr>
        <p:txBody>
          <a:bodyPr>
            <a:normAutofit fontScale="92500" lnSpcReduction="10000"/>
          </a:bodyPr>
          <a:lstStyle/>
          <a:p>
            <a:r>
              <a:rPr lang="it-IT" sz="2400" b="1" dirty="0" smtClean="0"/>
              <a:t>Un paese artificiale </a:t>
            </a:r>
          </a:p>
          <a:p>
            <a:r>
              <a:rPr lang="it-IT" sz="2400" b="1" dirty="0" smtClean="0"/>
              <a:t>La grande diseguaglianza socio-economica originata dai proventi del petrolio scatena popolazioni del Nord contro il Sud benestante che vuole rendersi autonomo</a:t>
            </a:r>
          </a:p>
          <a:p>
            <a:r>
              <a:rPr lang="it-IT" sz="2400" b="1" dirty="0" smtClean="0"/>
              <a:t> Gli interessi delle compagnie petrolifere e minerarie attraverso i rispettivi stati entrano in campo</a:t>
            </a:r>
          </a:p>
          <a:p>
            <a:r>
              <a:rPr lang="it-IT" sz="2400" b="1" dirty="0" smtClean="0"/>
              <a:t>E restano tuttora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220" y="3048001"/>
            <a:ext cx="2915746" cy="261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7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0817" y="66676"/>
            <a:ext cx="10099881" cy="655565"/>
          </a:xfrm>
        </p:spPr>
        <p:txBody>
          <a:bodyPr>
            <a:norm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Resources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grabbing</a:t>
            </a:r>
            <a:r>
              <a:rPr lang="it-IT" b="1" dirty="0" smtClean="0">
                <a:solidFill>
                  <a:srgbClr val="FF0000"/>
                </a:solidFill>
              </a:rPr>
              <a:t>: es. il CONGO </a:t>
            </a:r>
            <a:r>
              <a:rPr lang="it-IT" b="1" dirty="0" err="1" smtClean="0">
                <a:solidFill>
                  <a:srgbClr val="FF0000"/>
                </a:solidFill>
              </a:rPr>
              <a:t>Kivu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72278" y="722241"/>
            <a:ext cx="4399721" cy="6135759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b="1" dirty="0" smtClean="0"/>
              <a:t>Oro, minerali preziosi (coltan, </a:t>
            </a:r>
            <a:r>
              <a:rPr lang="it-IT" b="1" dirty="0" err="1" smtClean="0"/>
              <a:t>litio,cobalto</a:t>
            </a:r>
            <a:r>
              <a:rPr lang="it-IT" b="1" dirty="0" smtClean="0"/>
              <a:t>…diamanti)carbone legname, prodotti animali esotici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 smtClean="0"/>
              <a:t>Produzione </a:t>
            </a:r>
            <a:r>
              <a:rPr lang="it-IT" b="1" dirty="0"/>
              <a:t>2016 1, 2 miliardi $ ; 2% restano in loco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 smtClean="0"/>
              <a:t>Controllato da bande armate (8000 uomini e bambini)ben rifornite e mafia locale e connivenze politiche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 smtClean="0"/>
              <a:t>L’instabilità  per fare affari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 smtClean="0"/>
              <a:t>Il contrabbando connivente dei vicini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 smtClean="0"/>
              <a:t>La filiera esemplare del coltan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b="1" dirty="0" smtClean="0"/>
              <a:t>Minatore (2 Eu la settimana) -</a:t>
            </a:r>
            <a:r>
              <a:rPr lang="it-IT" b="1" dirty="0" err="1" smtClean="0"/>
              <a:t>comptoir</a:t>
            </a:r>
            <a:r>
              <a:rPr lang="it-IT" b="1" dirty="0" smtClean="0"/>
              <a:t> locale –oltre confine </a:t>
            </a:r>
            <a:r>
              <a:rPr lang="it-IT" b="1" dirty="0" err="1" smtClean="0"/>
              <a:t>comptoir</a:t>
            </a:r>
            <a:r>
              <a:rPr lang="it-IT" b="1" dirty="0" smtClean="0"/>
              <a:t> </a:t>
            </a:r>
            <a:r>
              <a:rPr lang="it-IT" b="1" dirty="0" err="1" smtClean="0"/>
              <a:t>Rwanda</a:t>
            </a:r>
            <a:r>
              <a:rPr lang="it-IT" b="1" dirty="0" smtClean="0"/>
              <a:t>, Uganda ecc. (riciclaggio) – agenzia mondiale tracciabilità ufficiale (Cina, Germania, Kazakistan)- industria e commercio</a:t>
            </a:r>
            <a:endParaRPr lang="it-IT" b="1" dirty="0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62477" y="66676"/>
            <a:ext cx="3237300" cy="488315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162" y="4006781"/>
            <a:ext cx="5715536" cy="298474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186" y="616005"/>
            <a:ext cx="5281909" cy="352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3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0418" y="132522"/>
            <a:ext cx="11171582" cy="1126435"/>
          </a:xfrm>
        </p:spPr>
        <p:txBody>
          <a:bodyPr>
            <a:norm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Per dirne una: </a:t>
            </a:r>
            <a:r>
              <a:rPr lang="it-IT" b="1" dirty="0" err="1" smtClean="0">
                <a:solidFill>
                  <a:srgbClr val="FF0000"/>
                </a:solidFill>
              </a:rPr>
              <a:t>Columbo</a:t>
            </a:r>
            <a:r>
              <a:rPr lang="it-IT" b="1" dirty="0" smtClean="0">
                <a:solidFill>
                  <a:srgbClr val="FF0000"/>
                </a:solidFill>
              </a:rPr>
              <a:t>-</a:t>
            </a:r>
            <a:r>
              <a:rPr lang="it-IT" b="1" u="sng" dirty="0" smtClean="0">
                <a:solidFill>
                  <a:srgbClr val="FF0000"/>
                </a:solidFill>
              </a:rPr>
              <a:t>Tantalite</a:t>
            </a:r>
            <a:r>
              <a:rPr lang="it-IT" b="1" dirty="0" smtClean="0">
                <a:solidFill>
                  <a:srgbClr val="FF0000"/>
                </a:solidFill>
              </a:rPr>
              <a:t> o </a:t>
            </a:r>
            <a:r>
              <a:rPr lang="it-IT" b="1" dirty="0" err="1" smtClean="0">
                <a:solidFill>
                  <a:srgbClr val="FF0000"/>
                </a:solidFill>
              </a:rPr>
              <a:t>Coltan</a:t>
            </a:r>
            <a:r>
              <a:rPr lang="it-IT" b="1" dirty="0" smtClean="0">
                <a:solidFill>
                  <a:srgbClr val="FF0000"/>
                </a:solidFill>
              </a:rPr>
              <a:t>, </a:t>
            </a:r>
            <a:r>
              <a:rPr lang="it-IT" sz="2800" b="1" dirty="0" smtClean="0">
                <a:solidFill>
                  <a:srgbClr val="FF0000"/>
                </a:solidFill>
              </a:rPr>
              <a:t>elemento       fondamentale apparecchi HiTec,200-600$/Kg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14988" y="1225075"/>
            <a:ext cx="5234608" cy="5599043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80% dal Congo, contrabbandato via Uganda e </a:t>
            </a:r>
            <a:r>
              <a:rPr lang="it-IT" dirty="0" err="1" smtClean="0"/>
              <a:t>Rwanda</a:t>
            </a:r>
            <a:r>
              <a:rPr lang="it-IT" dirty="0" smtClean="0"/>
              <a:t>, causa fondamentale di guerra atroce, migrazioni.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dirty="0" smtClean="0"/>
              <a:t>Anche </a:t>
            </a:r>
            <a:r>
              <a:rPr lang="it-IT" dirty="0"/>
              <a:t>Amazzonia, </a:t>
            </a:r>
            <a:r>
              <a:rPr lang="it-IT" u="sng" dirty="0"/>
              <a:t>Venezuela</a:t>
            </a:r>
            <a:r>
              <a:rPr lang="it-IT" dirty="0"/>
              <a:t>, Afghanistan, </a:t>
            </a:r>
            <a:r>
              <a:rPr lang="it-IT" dirty="0" smtClean="0"/>
              <a:t>Nigeria</a:t>
            </a:r>
          </a:p>
          <a:p>
            <a:r>
              <a:rPr lang="it-IT" dirty="0" smtClean="0"/>
              <a:t>Localmente paga le armi e i guerriglieri, fazioni contrapposte sostenute da Cina-Russia-Turchia contro Europa-USA. </a:t>
            </a:r>
          </a:p>
          <a:p>
            <a:r>
              <a:rPr lang="it-IT" dirty="0" smtClean="0"/>
              <a:t>Corrompe i governanti. </a:t>
            </a:r>
          </a:p>
          <a:p>
            <a:r>
              <a:rPr lang="it-IT" dirty="0" smtClean="0"/>
              <a:t>Estratto a mani nude, radioattivo</a:t>
            </a:r>
          </a:p>
          <a:p>
            <a:r>
              <a:rPr lang="it-IT" dirty="0" smtClean="0"/>
              <a:t>Sistemi distruttivi, danni ambientali</a:t>
            </a:r>
          </a:p>
          <a:p>
            <a:r>
              <a:rPr lang="it-IT" dirty="0"/>
              <a:t>La filiera esemplare del </a:t>
            </a:r>
            <a:r>
              <a:rPr lang="it-IT" dirty="0" err="1"/>
              <a:t>coltan</a:t>
            </a:r>
            <a:endParaRPr lang="it-IT" dirty="0"/>
          </a:p>
          <a:p>
            <a:pPr marL="0" indent="0">
              <a:buNone/>
            </a:pPr>
            <a:r>
              <a:rPr lang="it-IT" dirty="0"/>
              <a:t>Minatore (2 Eu la settimana) -</a:t>
            </a:r>
            <a:r>
              <a:rPr lang="it-IT" dirty="0" err="1"/>
              <a:t>comptoir</a:t>
            </a:r>
            <a:r>
              <a:rPr lang="it-IT" dirty="0"/>
              <a:t> </a:t>
            </a:r>
            <a:r>
              <a:rPr lang="it-IT" dirty="0" smtClean="0"/>
              <a:t>locale </a:t>
            </a:r>
            <a:r>
              <a:rPr lang="it-IT" dirty="0"/>
              <a:t>–oltre confine </a:t>
            </a:r>
            <a:r>
              <a:rPr lang="it-IT" dirty="0" err="1"/>
              <a:t>comptoir</a:t>
            </a:r>
            <a:r>
              <a:rPr lang="it-IT" dirty="0"/>
              <a:t> </a:t>
            </a:r>
            <a:r>
              <a:rPr lang="it-IT" dirty="0" err="1"/>
              <a:t>Rwanda</a:t>
            </a:r>
            <a:r>
              <a:rPr lang="it-IT" dirty="0"/>
              <a:t>, Uganda ecc. </a:t>
            </a:r>
            <a:r>
              <a:rPr lang="it-IT" dirty="0" smtClean="0"/>
              <a:t>(poi riciclaggio: </a:t>
            </a:r>
            <a:r>
              <a:rPr lang="it-IT" dirty="0"/>
              <a:t>agenzia </a:t>
            </a:r>
            <a:r>
              <a:rPr lang="it-IT" dirty="0" smtClean="0"/>
              <a:t>raffinazione(Cina</a:t>
            </a:r>
            <a:r>
              <a:rPr lang="it-IT" dirty="0"/>
              <a:t>, Germania, Kazakistan)- </a:t>
            </a:r>
            <a:r>
              <a:rPr lang="it-IT" dirty="0" smtClean="0"/>
              <a:t>industria Nokia, Eriksson, Sony ecc.</a:t>
            </a:r>
            <a:endParaRPr lang="it-IT" dirty="0"/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5014" y="1258957"/>
            <a:ext cx="5246250" cy="322659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4666" y="3661872"/>
            <a:ext cx="3391803" cy="310923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934" y="3882887"/>
            <a:ext cx="4053814" cy="305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6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783" y="1"/>
            <a:ext cx="11993217" cy="1410222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B050"/>
                </a:solidFill>
              </a:rPr>
              <a:t>LAND </a:t>
            </a:r>
            <a:r>
              <a:rPr lang="it-IT" b="1" dirty="0" err="1" smtClean="0">
                <a:solidFill>
                  <a:srgbClr val="00B050"/>
                </a:solidFill>
              </a:rPr>
              <a:t>Grabbing</a:t>
            </a:r>
            <a:r>
              <a:rPr lang="it-IT" b="1" dirty="0" smtClean="0">
                <a:solidFill>
                  <a:srgbClr val="00B050"/>
                </a:solidFill>
              </a:rPr>
              <a:t>: </a:t>
            </a:r>
            <a:r>
              <a:rPr lang="it-IT" sz="2800" b="1" dirty="0" smtClean="0">
                <a:solidFill>
                  <a:srgbClr val="00B050"/>
                </a:solidFill>
              </a:rPr>
              <a:t>accaparramento (compera, sequestro, esproprio </a:t>
            </a:r>
            <a:r>
              <a:rPr lang="it-IT" sz="2800" b="1" dirty="0" smtClean="0">
                <a:solidFill>
                  <a:srgbClr val="002060"/>
                </a:solidFill>
              </a:rPr>
              <a:t>procedure</a:t>
            </a:r>
            <a:r>
              <a:rPr lang="it-IT" sz="2800" b="1" dirty="0" smtClean="0">
                <a:solidFill>
                  <a:srgbClr val="00B050"/>
                </a:solidFill>
              </a:rPr>
              <a:t> varie) di terre su cui </a:t>
            </a:r>
            <a:r>
              <a:rPr lang="it-IT" sz="2800" b="1" dirty="0" smtClean="0">
                <a:solidFill>
                  <a:srgbClr val="FF0000"/>
                </a:solidFill>
              </a:rPr>
              <a:t>vivono</a:t>
            </a:r>
            <a:r>
              <a:rPr lang="it-IT" sz="2800" b="1" dirty="0" smtClean="0">
                <a:solidFill>
                  <a:srgbClr val="00B050"/>
                </a:solidFill>
              </a:rPr>
              <a:t> comunità locali  per essere vendute a </a:t>
            </a:r>
            <a:r>
              <a:rPr lang="it-IT" sz="2800" b="1" dirty="0" smtClean="0">
                <a:solidFill>
                  <a:srgbClr val="002060"/>
                </a:solidFill>
              </a:rPr>
              <a:t>stati o aziende </a:t>
            </a:r>
            <a:r>
              <a:rPr lang="it-IT" sz="2800" b="1" dirty="0" smtClean="0">
                <a:solidFill>
                  <a:srgbClr val="00B050"/>
                </a:solidFill>
              </a:rPr>
              <a:t>stranieri per produzione di materiali di </a:t>
            </a:r>
            <a:r>
              <a:rPr lang="it-IT" sz="2800" b="1" dirty="0" smtClean="0">
                <a:solidFill>
                  <a:srgbClr val="FF0000"/>
                </a:solidFill>
              </a:rPr>
              <a:t>consumo avanzato   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91200" y="1520544"/>
            <a:ext cx="6400800" cy="4952009"/>
          </a:xfrm>
          <a:prstGeom prst="rect">
            <a:avLst/>
          </a:prstGeom>
        </p:spPr>
      </p:pic>
      <p:sp>
        <p:nvSpPr>
          <p:cNvPr id="7" name="Segnaposto contenuto 6"/>
          <p:cNvSpPr>
            <a:spLocks noGrp="1"/>
          </p:cNvSpPr>
          <p:nvPr>
            <p:ph sz="half" idx="1"/>
          </p:nvPr>
        </p:nvSpPr>
        <p:spPr>
          <a:xfrm>
            <a:off x="291549" y="1410223"/>
            <a:ext cx="5592416" cy="5321881"/>
          </a:xfrm>
        </p:spPr>
        <p:txBody>
          <a:bodyPr>
            <a:normAutofit lnSpcReduction="10000"/>
          </a:bodyPr>
          <a:lstStyle/>
          <a:p>
            <a:r>
              <a:rPr lang="it-IT" sz="2400" b="1" dirty="0" smtClean="0"/>
              <a:t>88 milioni di ettari accaparrati  in 18 anni (come 8 x Portogallo)</a:t>
            </a:r>
          </a:p>
          <a:p>
            <a:pPr marL="0" indent="0">
              <a:buNone/>
            </a:pPr>
            <a:r>
              <a:rPr lang="it-IT" sz="2400" b="1" dirty="0" smtClean="0"/>
              <a:t>in tutto il mondo, da parte di:</a:t>
            </a:r>
          </a:p>
          <a:p>
            <a:r>
              <a:rPr lang="it-IT" sz="2400" b="1" dirty="0" smtClean="0"/>
              <a:t>USA 10 milioni </a:t>
            </a:r>
          </a:p>
          <a:p>
            <a:r>
              <a:rPr lang="it-IT" sz="2400" b="1" dirty="0" smtClean="0"/>
              <a:t>Cina 3,2</a:t>
            </a:r>
          </a:p>
          <a:p>
            <a:r>
              <a:rPr lang="it-IT" sz="2400" b="1" dirty="0" err="1" smtClean="0"/>
              <a:t>Malaysia</a:t>
            </a:r>
            <a:r>
              <a:rPr lang="it-IT" sz="2400" b="1" dirty="0" smtClean="0"/>
              <a:t> 2,5</a:t>
            </a:r>
          </a:p>
          <a:p>
            <a:r>
              <a:rPr lang="it-IT" sz="2400" b="1" dirty="0" smtClean="0"/>
              <a:t>Italia 1.1</a:t>
            </a:r>
          </a:p>
          <a:p>
            <a:r>
              <a:rPr lang="it-IT" sz="2400" b="1" dirty="0" err="1" smtClean="0"/>
              <a:t>ecc.ecc</a:t>
            </a:r>
            <a:r>
              <a:rPr lang="it-IT" sz="2400" b="1" dirty="0" smtClean="0"/>
              <a:t>.</a:t>
            </a:r>
          </a:p>
          <a:p>
            <a:r>
              <a:rPr lang="it-IT" sz="2400" b="1" dirty="0" smtClean="0"/>
              <a:t>L’</a:t>
            </a:r>
            <a:r>
              <a:rPr lang="it-IT" sz="2400" b="1" dirty="0" err="1" smtClean="0"/>
              <a:t>IMFund</a:t>
            </a:r>
            <a:r>
              <a:rPr lang="it-IT" sz="2400" b="1" dirty="0" smtClean="0"/>
              <a:t> finanzia molte operazioni </a:t>
            </a:r>
          </a:p>
          <a:p>
            <a:pPr marL="0" indent="0">
              <a:buNone/>
            </a:pPr>
            <a:r>
              <a:rPr lang="it-IT" sz="2400" b="1" dirty="0" smtClean="0"/>
              <a:t>con la scusa di preservare il territorio</a:t>
            </a:r>
          </a:p>
          <a:p>
            <a:endParaRPr lang="it-IT" b="1" dirty="0" smtClean="0"/>
          </a:p>
          <a:p>
            <a:endParaRPr lang="it-IT" dirty="0"/>
          </a:p>
        </p:txBody>
      </p:sp>
      <p:pic>
        <p:nvPicPr>
          <p:cNvPr id="9" name="Segnaposto contenuto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5724" y="3161562"/>
            <a:ext cx="3977459" cy="16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53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10748" y="0"/>
            <a:ext cx="3773550" cy="503583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LAND GRABBING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04801" y="503583"/>
            <a:ext cx="4979495" cy="6029739"/>
          </a:xfrm>
        </p:spPr>
        <p:txBody>
          <a:bodyPr>
            <a:normAutofit lnSpcReduction="10000"/>
          </a:bodyPr>
          <a:lstStyle/>
          <a:p>
            <a:r>
              <a:rPr lang="it-IT" sz="2000" b="1" dirty="0"/>
              <a:t>Un </a:t>
            </a:r>
            <a:r>
              <a:rPr lang="it-IT" sz="2000" b="1" dirty="0" smtClean="0"/>
              <a:t>incredibile </a:t>
            </a:r>
            <a:r>
              <a:rPr lang="it-IT" sz="2000" b="1" dirty="0"/>
              <a:t>intreccio di </a:t>
            </a:r>
            <a:endParaRPr lang="it-IT" sz="2000" b="1" dirty="0" smtClean="0"/>
          </a:p>
          <a:p>
            <a:pPr marL="0" indent="0">
              <a:buNone/>
            </a:pPr>
            <a:r>
              <a:rPr lang="it-IT" sz="2000" b="1" dirty="0" smtClean="0"/>
              <a:t>operazioni finanziarie legali (legittime?) nord-sud </a:t>
            </a:r>
            <a:r>
              <a:rPr lang="it-IT" sz="2000" b="1" dirty="0"/>
              <a:t>est-ovest e viceversa</a:t>
            </a:r>
          </a:p>
          <a:p>
            <a:r>
              <a:rPr lang="it-IT" sz="2000" b="1" dirty="0"/>
              <a:t> Spostamento e impoverimento di milioni di persone (es. Italia, valle dell’Omo, Etiopia, </a:t>
            </a:r>
            <a:r>
              <a:rPr lang="it-IT" sz="2000" b="1" dirty="0" smtClean="0"/>
              <a:t>200.000 </a:t>
            </a:r>
            <a:r>
              <a:rPr lang="it-IT" sz="2000" b="1" dirty="0"/>
              <a:t>espulsi, </a:t>
            </a:r>
          </a:p>
          <a:p>
            <a:r>
              <a:rPr lang="it-IT" sz="2000" b="1" dirty="0"/>
              <a:t>Monoculture e impoverimento dei </a:t>
            </a:r>
            <a:r>
              <a:rPr lang="it-IT" sz="2000" b="1" dirty="0" smtClean="0"/>
              <a:t>terreni</a:t>
            </a:r>
          </a:p>
          <a:p>
            <a:r>
              <a:rPr lang="it-IT" sz="2000" b="1" dirty="0" smtClean="0"/>
              <a:t>Aggravamento dei problemi climatici</a:t>
            </a:r>
          </a:p>
          <a:p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Soprattutto urbanizzazione </a:t>
            </a:r>
            <a:r>
              <a:rPr lang="it-IT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slums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Povertà, insicurezza alimentare </a:t>
            </a:r>
          </a:p>
          <a:p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Criminalità, rivolte, adesione a gruppi terroristici </a:t>
            </a:r>
          </a:p>
          <a:p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Emigrazione</a:t>
            </a:r>
          </a:p>
          <a:p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Impoverimento della nazione </a:t>
            </a:r>
          </a:p>
          <a:p>
            <a:endParaRPr lang="it-IT" b="1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497" y="730029"/>
            <a:ext cx="7115503" cy="549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3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593" y="-15180"/>
            <a:ext cx="8020432" cy="687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3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5698436" y="46168"/>
            <a:ext cx="5806176" cy="127905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 </a:t>
            </a:r>
            <a:r>
              <a:rPr lang="it-IT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Grabbing</a:t>
            </a:r>
            <a:r>
              <a:rPr lang="it-IT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pesca illegale o illecita sulle coste dell’Africa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371061" y="185531"/>
            <a:ext cx="5231579" cy="6864626"/>
          </a:xfrm>
        </p:spPr>
        <p:txBody>
          <a:bodyPr>
            <a:normAutofit/>
          </a:bodyPr>
          <a:lstStyle/>
          <a:p>
            <a:r>
              <a:rPr lang="it-IT" b="1" dirty="0" smtClean="0"/>
              <a:t>La pesca tradizionale occupa almeno 12 milioni  di famiglie, più il commercio locale e l’alimentazione</a:t>
            </a:r>
          </a:p>
          <a:p>
            <a:r>
              <a:rPr lang="it-IT" b="1" dirty="0" smtClean="0"/>
              <a:t>Pesca tradizionale limitata e rispettosa (pesce scelto in  barca con minimo by-catch)</a:t>
            </a:r>
          </a:p>
          <a:p>
            <a:r>
              <a:rPr lang="it-IT" b="1" dirty="0" smtClean="0"/>
              <a:t>Pesca industriale, per gran parte fuori legalità o con permessi estorti </a:t>
            </a:r>
          </a:p>
          <a:p>
            <a:r>
              <a:rPr lang="it-IT" b="1" dirty="0" smtClean="0"/>
              <a:t>Enormi navi da Cina, Corea, Francia, </a:t>
            </a:r>
            <a:r>
              <a:rPr lang="it-IT" b="1" dirty="0" err="1" smtClean="0"/>
              <a:t>Giappone,Taiwan</a:t>
            </a:r>
            <a:r>
              <a:rPr lang="it-IT" b="1" dirty="0" smtClean="0"/>
              <a:t>, Spagna, Iran…..</a:t>
            </a:r>
          </a:p>
          <a:p>
            <a:r>
              <a:rPr lang="it-IT" b="1" dirty="0" smtClean="0"/>
              <a:t>In 5 anni 700.000 tonnellate</a:t>
            </a:r>
          </a:p>
          <a:p>
            <a:r>
              <a:rPr lang="it-IT" b="1" dirty="0" smtClean="0"/>
              <a:t>Uso di reti a strascico, veleni, bombe</a:t>
            </a:r>
          </a:p>
          <a:p>
            <a:r>
              <a:rPr lang="it-IT" b="1" dirty="0" smtClean="0"/>
              <a:t>By-catch inutilizzato fino al 50 e più%</a:t>
            </a:r>
          </a:p>
          <a:p>
            <a:r>
              <a:rPr lang="it-IT" b="1" dirty="0" smtClean="0"/>
              <a:t>Utilizzo del pescato in gran parte per usi non umani (</a:t>
            </a:r>
            <a:r>
              <a:rPr lang="it-IT" b="1" dirty="0" err="1" smtClean="0"/>
              <a:t>alimentaz</a:t>
            </a:r>
            <a:r>
              <a:rPr lang="it-IT" b="1" dirty="0" smtClean="0"/>
              <a:t>. animale!9</a:t>
            </a:r>
          </a:p>
          <a:p>
            <a:r>
              <a:rPr lang="it-IT" b="1" dirty="0" smtClean="0"/>
              <a:t>Grave diminuzione della pescosità , danno alle popolazioni, distruzione di ambiente e specie</a:t>
            </a:r>
          </a:p>
          <a:p>
            <a:r>
              <a:rPr lang="it-IT" b="1" dirty="0" smtClean="0"/>
              <a:t>Perdite economiche  dell’ordine di miliardi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969566" y="1632955"/>
            <a:ext cx="3180522" cy="1746349"/>
          </a:xfrm>
        </p:spPr>
        <p:txBody>
          <a:bodyPr>
            <a:normAutofit/>
          </a:bodyPr>
          <a:lstStyle/>
          <a:p>
            <a:r>
              <a:rPr lang="it-IT" b="1" dirty="0" smtClean="0"/>
              <a:t>Inoltre Pozzi di Petrolio e Gas</a:t>
            </a:r>
          </a:p>
          <a:p>
            <a:r>
              <a:rPr lang="it-IT" b="1" dirty="0" smtClean="0"/>
              <a:t>Traffici criminali: armi, droga, pirateria</a:t>
            </a:r>
            <a:endParaRPr lang="it-IT" b="1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11600407" y="1757182"/>
            <a:ext cx="3537990" cy="48243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mtClean="0"/>
              <a:t>come non bastasse: OCEAN grabbing, distrugge l’ambiente e affama le persone</a:t>
            </a:r>
            <a:br>
              <a:rPr lang="it-IT" smtClean="0"/>
            </a:br>
            <a:r>
              <a:rPr lang="it-IT" smtClean="0"/>
              <a:t> </a:t>
            </a:r>
            <a:endParaRPr lang="it-IT" dirty="0"/>
          </a:p>
        </p:txBody>
      </p:sp>
      <p:pic>
        <p:nvPicPr>
          <p:cNvPr id="9" name="Picture 2" descr="Risultati immagini per barche da pesca a vela afric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780" y="1096790"/>
            <a:ext cx="4012408" cy="267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640" y="3543300"/>
            <a:ext cx="6266752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18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739" y="13252"/>
            <a:ext cx="878139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0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956" y="217556"/>
            <a:ext cx="9713843" cy="647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7655" y="119270"/>
            <a:ext cx="11346957" cy="728869"/>
          </a:xfrm>
        </p:spPr>
        <p:txBody>
          <a:bodyPr>
            <a:noAutofit/>
          </a:bodyPr>
          <a:lstStyle/>
          <a:p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 &amp; </a:t>
            </a:r>
            <a:r>
              <a:rPr lang="it-IT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Muscles</a:t>
            </a:r>
            <a:r>
              <a:rPr lang="it-IT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Drain</a:t>
            </a:r>
            <a:endParaRPr lang="it-IT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half" idx="1"/>
          </p:nvPr>
        </p:nvSpPr>
        <p:spPr>
          <a:xfrm>
            <a:off x="318053" y="848139"/>
            <a:ext cx="4452730" cy="6009861"/>
          </a:xfrm>
        </p:spPr>
        <p:txBody>
          <a:bodyPr>
            <a:normAutofit lnSpcReduction="10000"/>
          </a:bodyPr>
          <a:lstStyle/>
          <a:p>
            <a:r>
              <a:rPr lang="it-IT" b="1" dirty="0" smtClean="0"/>
              <a:t>          Circa </a:t>
            </a:r>
            <a:r>
              <a:rPr lang="it-IT" sz="2400" b="1" dirty="0" smtClean="0"/>
              <a:t>70</a:t>
            </a:r>
            <a:r>
              <a:rPr lang="it-IT" b="1" dirty="0" smtClean="0"/>
              <a:t>.000 </a:t>
            </a:r>
            <a:r>
              <a:rPr lang="it-IT" sz="2400" b="1" dirty="0" err="1" smtClean="0"/>
              <a:t>skilled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professionals</a:t>
            </a:r>
            <a:r>
              <a:rPr lang="it-IT" sz="2400" b="1" dirty="0" smtClean="0"/>
              <a:t> </a:t>
            </a:r>
          </a:p>
          <a:p>
            <a:pPr marL="0" indent="0">
              <a:buNone/>
            </a:pPr>
            <a:r>
              <a:rPr lang="it-IT" b="1" dirty="0" smtClean="0"/>
              <a:t>emigrano/anno solo dall’Africa</a:t>
            </a:r>
          </a:p>
          <a:p>
            <a:r>
              <a:rPr lang="it-IT" b="1" dirty="0" smtClean="0"/>
              <a:t>Dei circa 2.4 milioni immigrati </a:t>
            </a:r>
            <a:r>
              <a:rPr lang="it-IT" b="1" dirty="0" err="1" smtClean="0"/>
              <a:t>nonEU</a:t>
            </a:r>
            <a:r>
              <a:rPr lang="it-IT" b="1" dirty="0" smtClean="0"/>
              <a:t>, 21% hanno permessi in base alla Formazione/Titolo di studio</a:t>
            </a:r>
          </a:p>
          <a:p>
            <a:r>
              <a:rPr lang="it-IT" b="1" dirty="0" smtClean="0"/>
              <a:t>2016: UK 865.894; Polonia 585.969; Germania 504.849; </a:t>
            </a:r>
            <a:r>
              <a:rPr lang="it-IT" b="1" dirty="0"/>
              <a:t>Italia </a:t>
            </a:r>
            <a:r>
              <a:rPr lang="it-IT" b="1" dirty="0" smtClean="0"/>
              <a:t>222.398</a:t>
            </a:r>
          </a:p>
          <a:p>
            <a:r>
              <a:rPr lang="it-IT" b="1" dirty="0" smtClean="0"/>
              <a:t>Incentivazioni varie (EU Blue Card, salari minimi assicurati, ricongiungimento famigliare ecc.)</a:t>
            </a:r>
          </a:p>
          <a:p>
            <a:r>
              <a:rPr lang="it-IT" b="1" dirty="0" smtClean="0"/>
              <a:t>«</a:t>
            </a:r>
            <a:r>
              <a:rPr lang="it-IT" b="1" dirty="0" err="1" smtClean="0"/>
              <a:t>crucial</a:t>
            </a:r>
            <a:r>
              <a:rPr lang="it-IT" b="1" dirty="0" smtClean="0"/>
              <a:t> for </a:t>
            </a:r>
            <a:r>
              <a:rPr lang="it-IT" b="1" dirty="0" err="1" smtClean="0"/>
              <a:t>innovation</a:t>
            </a:r>
            <a:r>
              <a:rPr lang="it-IT" b="1" dirty="0" smtClean="0"/>
              <a:t> in </a:t>
            </a:r>
            <a:r>
              <a:rPr lang="it-IT" b="1" dirty="0" err="1" smtClean="0"/>
              <a:t>firms</a:t>
            </a:r>
            <a:r>
              <a:rPr lang="it-IT" b="1" dirty="0" smtClean="0"/>
              <a:t>, </a:t>
            </a:r>
            <a:r>
              <a:rPr lang="it-IT" b="1" dirty="0" err="1" smtClean="0"/>
              <a:t>as</a:t>
            </a:r>
            <a:r>
              <a:rPr lang="it-IT" b="1" dirty="0" smtClean="0"/>
              <a:t> </a:t>
            </a:r>
            <a:r>
              <a:rPr lang="it-IT" b="1" dirty="0" err="1" smtClean="0"/>
              <a:t>well</a:t>
            </a:r>
            <a:r>
              <a:rPr lang="it-IT" b="1" dirty="0" smtClean="0"/>
              <a:t> for the </a:t>
            </a:r>
            <a:r>
              <a:rPr lang="it-IT" b="1" dirty="0" err="1" smtClean="0"/>
              <a:t>growth</a:t>
            </a:r>
            <a:r>
              <a:rPr lang="it-IT" b="1" dirty="0" smtClean="0"/>
              <a:t> and </a:t>
            </a:r>
            <a:r>
              <a:rPr lang="it-IT" b="1" dirty="0" err="1" smtClean="0"/>
              <a:t>development</a:t>
            </a:r>
            <a:r>
              <a:rPr lang="it-IT" b="1" dirty="0" smtClean="0"/>
              <a:t> in economy» (dei paesi riceventi)</a:t>
            </a:r>
          </a:p>
          <a:p>
            <a:r>
              <a:rPr lang="it-IT" b="1" dirty="0" smtClean="0"/>
              <a:t>Perdita sostanziale per i paesi donatori,</a:t>
            </a:r>
          </a:p>
          <a:p>
            <a:r>
              <a:rPr lang="it-IT" b="1" dirty="0" smtClean="0"/>
              <a:t>incentivo a ulteriore emigrazione</a:t>
            </a:r>
          </a:p>
        </p:txBody>
      </p:sp>
      <p:sp>
        <p:nvSpPr>
          <p:cNvPr id="8" name="Segnaposto contenuto 7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504" y="848139"/>
            <a:ext cx="7309718" cy="570825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5627" y="0"/>
            <a:ext cx="3426373" cy="197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20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1905000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nuove inaudite schiavitù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269" y="835572"/>
            <a:ext cx="12255327" cy="56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99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50365" y="97965"/>
            <a:ext cx="7754246" cy="1280890"/>
          </a:xfrm>
        </p:spPr>
        <p:txBody>
          <a:bodyPr/>
          <a:lstStyle/>
          <a:p>
            <a:r>
              <a:rPr lang="it-IT" b="1" dirty="0" err="1" smtClean="0">
                <a:solidFill>
                  <a:srgbClr val="FF0000"/>
                </a:solidFill>
              </a:rPr>
              <a:t>Doctors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poaching</a:t>
            </a:r>
            <a:r>
              <a:rPr lang="it-IT" b="1" dirty="0" smtClean="0">
                <a:solidFill>
                  <a:srgbClr val="FF0000"/>
                </a:solidFill>
              </a:rPr>
              <a:t> (bracconaggio di medici)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65044" y="2133599"/>
            <a:ext cx="5962336" cy="4503683"/>
          </a:xfrm>
        </p:spPr>
        <p:txBody>
          <a:bodyPr>
            <a:normAutofit fontScale="92500" lnSpcReduction="20000"/>
          </a:bodyPr>
          <a:lstStyle/>
          <a:p>
            <a:r>
              <a:rPr lang="it-IT" b="1" dirty="0" smtClean="0"/>
              <a:t>(Medici in 26 Paesi dell’Africa: 0.45/1000 </a:t>
            </a:r>
            <a:r>
              <a:rPr lang="it-IT" b="1" dirty="0" err="1" smtClean="0"/>
              <a:t>abit</a:t>
            </a:r>
            <a:r>
              <a:rPr lang="it-IT" b="1" dirty="0" smtClean="0"/>
              <a:t>.)</a:t>
            </a:r>
          </a:p>
          <a:p>
            <a:r>
              <a:rPr lang="it-IT" b="1" dirty="0" smtClean="0"/>
              <a:t>Medici Africani in USA 13.548, </a:t>
            </a:r>
          </a:p>
          <a:p>
            <a:r>
              <a:rPr lang="it-IT" b="1" dirty="0" smtClean="0"/>
              <a:t>Medici stranieri in UK 2018 (senza contare i naturalizzati)</a:t>
            </a:r>
          </a:p>
          <a:p>
            <a:r>
              <a:rPr lang="it-IT" b="1" dirty="0" smtClean="0"/>
              <a:t>Indiani 25.336 Pakistani 8.99S.Africani 5695 Nigeriani 3936 </a:t>
            </a:r>
          </a:p>
          <a:p>
            <a:r>
              <a:rPr lang="it-IT" b="1" dirty="0" smtClean="0"/>
              <a:t>2018 UK: laureati locali 7.186, immigrati 8.166</a:t>
            </a:r>
          </a:p>
          <a:p>
            <a:r>
              <a:rPr lang="it-IT" b="1" dirty="0" smtClean="0"/>
              <a:t>Un laureato africano costa tra 21.000 e 59.000$</a:t>
            </a:r>
          </a:p>
          <a:p>
            <a:r>
              <a:rPr lang="it-IT" b="1" dirty="0" smtClean="0"/>
              <a:t>Un laureato inglese Master 30.000-120.000</a:t>
            </a:r>
          </a:p>
          <a:p>
            <a:r>
              <a:rPr lang="it-IT" b="1" dirty="0" smtClean="0"/>
              <a:t>Dal 2010 nove stati africani hanno perso </a:t>
            </a:r>
          </a:p>
          <a:p>
            <a:pPr marL="0" indent="0">
              <a:buNone/>
            </a:pPr>
            <a:r>
              <a:rPr lang="it-IT" b="1" dirty="0" smtClean="0"/>
              <a:t>più di 2 miliardi $ in valore di medici</a:t>
            </a:r>
          </a:p>
          <a:p>
            <a:r>
              <a:rPr lang="it-IT" b="1" dirty="0" smtClean="0"/>
              <a:t>L’Africa perde 2.13 miliardi $ in personale medico qualificato vitalmente necessario</a:t>
            </a:r>
          </a:p>
          <a:p>
            <a:r>
              <a:rPr lang="it-IT" b="1" dirty="0" smtClean="0"/>
              <a:t>UK guadagna 2.7 miliardi $ e USA 846 milioni $</a:t>
            </a:r>
            <a:endParaRPr lang="it-IT" b="1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7190747" y="1060174"/>
            <a:ext cx="4313864" cy="4843670"/>
          </a:xfrm>
        </p:spPr>
        <p:txBody>
          <a:bodyPr>
            <a:normAutofit fontScale="92500" lnSpcReduction="20000"/>
          </a:bodyPr>
          <a:lstStyle/>
          <a:p>
            <a:r>
              <a:rPr lang="it-IT" b="1" dirty="0" smtClean="0"/>
              <a:t>ITALIA Immigrati 19.000 medici; lavoratori della Sanità 80.000, spesso con contratti «speciali» </a:t>
            </a:r>
          </a:p>
          <a:p>
            <a:r>
              <a:rPr lang="it-IT" b="1" dirty="0" smtClean="0"/>
              <a:t>Formare uno specialista (11 anni) 150.000Euro-in 10 anni &lt;10.000 emigrati italiani</a:t>
            </a:r>
            <a:endParaRPr lang="it-IT" b="1" dirty="0"/>
          </a:p>
        </p:txBody>
      </p:sp>
      <p:pic>
        <p:nvPicPr>
          <p:cNvPr id="1026" name="Picture 2" descr="Risultati immagini per bracconaggio 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2922"/>
            <a:ext cx="3342997" cy="187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040" y="2979683"/>
            <a:ext cx="5572125" cy="387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63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555" y="-58452"/>
            <a:ext cx="11279325" cy="941657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Militarizzazione: Persone e Armi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530088" y="742122"/>
            <a:ext cx="4439478" cy="5996607"/>
          </a:xfrm>
        </p:spPr>
        <p:txBody>
          <a:bodyPr>
            <a:normAutofit fontScale="92500"/>
          </a:bodyPr>
          <a:lstStyle/>
          <a:p>
            <a:r>
              <a:rPr lang="it-IT" sz="2000" b="1" u="sng" dirty="0" smtClean="0"/>
              <a:t>       Regolari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 smtClean="0"/>
              <a:t>Spese immani (aiuti?)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 smtClean="0"/>
              <a:t>Fuga di professionisti da civile a militare oppure arruolamento forzato a vita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 smtClean="0"/>
              <a:t>Potere sul governo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 smtClean="0"/>
              <a:t>Violenza</a:t>
            </a:r>
          </a:p>
          <a:p>
            <a:r>
              <a:rPr lang="it-IT" sz="2000" b="1" u="sng" dirty="0" smtClean="0"/>
              <a:t>          Irregolari</a:t>
            </a:r>
            <a:endParaRPr lang="it-IT" sz="2000" b="1" u="sng" dirty="0"/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/>
              <a:t>Bande sostenute da potenze esterne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/>
              <a:t>Saccheggio interno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/>
              <a:t>Violenza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/>
              <a:t>Instabilità sociale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/>
              <a:t>Danneggiamento </a:t>
            </a:r>
            <a:endParaRPr lang="it-IT" b="1" dirty="0" smtClean="0"/>
          </a:p>
          <a:p>
            <a:pPr marL="0" indent="0">
              <a:buNone/>
            </a:pPr>
            <a:r>
              <a:rPr lang="it-IT" b="1" dirty="0" smtClean="0"/>
              <a:t>      del territorio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000" b="1" dirty="0" smtClean="0"/>
              <a:t>      </a:t>
            </a:r>
            <a:r>
              <a:rPr lang="it-IT" sz="2000" b="1" u="sng" dirty="0" smtClean="0"/>
              <a:t>Bambini soldato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b="1" dirty="0" smtClean="0"/>
              <a:t>Decine di migliaia</a:t>
            </a:r>
          </a:p>
          <a:p>
            <a:pPr>
              <a:buFont typeface="Wingdings" panose="05000000000000000000" pitchFamily="2" charset="2"/>
              <a:buChar char="§"/>
            </a:pPr>
            <a:endParaRPr lang="it-IT" sz="2000" b="1" dirty="0" smtClean="0"/>
          </a:p>
          <a:p>
            <a:pPr>
              <a:buFont typeface="Wingdings" panose="05000000000000000000" pitchFamily="2" charset="2"/>
              <a:buChar char="§"/>
            </a:pPr>
            <a:endParaRPr lang="it-IT" dirty="0"/>
          </a:p>
          <a:p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804452" y="463826"/>
            <a:ext cx="6415136" cy="5804453"/>
          </a:xfrm>
        </p:spPr>
        <p:txBody>
          <a:bodyPr>
            <a:normAutofit fontScale="92500"/>
          </a:bodyPr>
          <a:lstStyle/>
          <a:p>
            <a:r>
              <a:rPr lang="it-IT" b="1" dirty="0" smtClean="0"/>
              <a:t>18 miliardi /anno per armi in Africa (dato 2015)</a:t>
            </a:r>
          </a:p>
          <a:p>
            <a:r>
              <a:rPr lang="it-IT" b="1" dirty="0" smtClean="0"/>
              <a:t>7,5 miliardi Africa sub-Sahariana: Angola 3,5, Nigeria 2 ; </a:t>
            </a:r>
            <a:r>
              <a:rPr lang="it-IT" b="1" dirty="0" err="1" smtClean="0"/>
              <a:t>RDCongo</a:t>
            </a:r>
            <a:r>
              <a:rPr lang="it-IT" b="1" dirty="0" smtClean="0"/>
              <a:t> 300 milioni; Kenya 731milioni; Uganda 400milioni; ecc.</a:t>
            </a:r>
          </a:p>
          <a:p>
            <a:r>
              <a:rPr lang="it-IT" b="1" dirty="0" smtClean="0"/>
              <a:t>Supermercati: USA, Cina, Francia, Russia e Bielorussia, Israele, Italia ecc.</a:t>
            </a:r>
          </a:p>
          <a:p>
            <a:r>
              <a:rPr lang="it-IT" b="1" dirty="0" smtClean="0"/>
              <a:t>Fabbriche locali : Sudan, ma </a:t>
            </a:r>
          </a:p>
          <a:p>
            <a:pPr marL="0" indent="0">
              <a:buNone/>
            </a:pPr>
            <a:r>
              <a:rPr lang="it-IT" b="1" dirty="0" smtClean="0"/>
              <a:t>anche home made </a:t>
            </a:r>
          </a:p>
          <a:p>
            <a:pPr marL="0" indent="0">
              <a:buNone/>
            </a:pPr>
            <a:r>
              <a:rPr lang="it-IT" b="1" dirty="0" smtClean="0"/>
              <a:t>(Rep. Centroafricana)</a:t>
            </a:r>
          </a:p>
          <a:p>
            <a:r>
              <a:rPr lang="it-IT" b="1" dirty="0" smtClean="0"/>
              <a:t>Commercio illegale </a:t>
            </a:r>
          </a:p>
          <a:p>
            <a:pPr marL="0" indent="0">
              <a:buNone/>
            </a:pPr>
            <a:r>
              <a:rPr lang="it-IT" b="1" dirty="0" smtClean="0"/>
              <a:t>enorme e contrabbando</a:t>
            </a:r>
          </a:p>
          <a:p>
            <a:r>
              <a:rPr lang="it-IT" b="1" dirty="0" smtClean="0"/>
              <a:t>Arsenali smembrati ?</a:t>
            </a:r>
          </a:p>
          <a:p>
            <a:pPr marL="0" indent="0">
              <a:buNone/>
            </a:pPr>
            <a:r>
              <a:rPr lang="it-IT" b="1" dirty="0" smtClean="0"/>
              <a:t> (missili!)</a:t>
            </a:r>
            <a:endParaRPr lang="it-IT" b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901" y="5025849"/>
            <a:ext cx="3520395" cy="17128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2597426"/>
            <a:ext cx="3685188" cy="414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3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8470" y="92765"/>
            <a:ext cx="11158330" cy="1139687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La Diseguaglianza socio-economica ingravescente 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238540" y="596348"/>
            <a:ext cx="11953460" cy="6235900"/>
          </a:xfrm>
        </p:spPr>
        <p:txBody>
          <a:bodyPr/>
          <a:lstStyle/>
          <a:p>
            <a:r>
              <a:rPr lang="it-IT" dirty="0"/>
              <a:t>Il </a:t>
            </a:r>
            <a:r>
              <a:rPr lang="it-IT" sz="2000" b="1" dirty="0">
                <a:solidFill>
                  <a:srgbClr val="0070C0"/>
                </a:solidFill>
              </a:rPr>
              <a:t>coefficiente di </a:t>
            </a:r>
            <a:r>
              <a:rPr lang="it-IT" sz="2000" b="1" dirty="0" err="1">
                <a:solidFill>
                  <a:srgbClr val="0070C0"/>
                </a:solidFill>
              </a:rPr>
              <a:t>Gini</a:t>
            </a:r>
            <a:r>
              <a:rPr lang="it-IT" dirty="0">
                <a:solidFill>
                  <a:srgbClr val="0070C0"/>
                </a:solidFill>
              </a:rPr>
              <a:t>, </a:t>
            </a:r>
            <a:r>
              <a:rPr lang="it-IT" sz="1600" b="1" dirty="0" smtClean="0"/>
              <a:t>è </a:t>
            </a:r>
            <a:r>
              <a:rPr lang="it-IT" sz="1600" b="1" dirty="0"/>
              <a:t>una misura della diseguaglianza di una </a:t>
            </a:r>
            <a:r>
              <a:rPr lang="it-IT" sz="1600" b="1" dirty="0">
                <a:hlinkClick r:id="rId2" tooltip="Distribuzione (statistica)"/>
              </a:rPr>
              <a:t>distribuzione</a:t>
            </a:r>
            <a:r>
              <a:rPr lang="it-IT" sz="1600" b="1" dirty="0"/>
              <a:t>. </a:t>
            </a:r>
            <a:r>
              <a:rPr lang="it-IT" sz="1600" b="1" dirty="0" smtClean="0"/>
              <a:t>Usato per </a:t>
            </a:r>
            <a:r>
              <a:rPr lang="it-IT" sz="1600" b="1" dirty="0"/>
              <a:t>misurare la diseguaglianza nella distribuzione del </a:t>
            </a:r>
            <a:r>
              <a:rPr lang="it-IT" sz="1600" b="1" dirty="0" smtClean="0">
                <a:hlinkClick r:id="rId3" tooltip="Reddito"/>
              </a:rPr>
              <a:t>reddito</a:t>
            </a:r>
            <a:r>
              <a:rPr lang="it-IT" sz="1600" b="1" dirty="0" smtClean="0"/>
              <a:t>;</a:t>
            </a:r>
            <a:r>
              <a:rPr lang="it-IT" sz="1600" b="1" dirty="0"/>
              <a:t> </a:t>
            </a:r>
            <a:r>
              <a:rPr lang="it-IT" sz="1600" b="1" dirty="0" smtClean="0"/>
              <a:t>è un n</a:t>
            </a:r>
            <a:r>
              <a:rPr lang="it-IT" sz="1600" b="1" dirty="0" smtClean="0">
                <a:hlinkClick r:id="rId4" tooltip="Numero"/>
              </a:rPr>
              <a:t>umero</a:t>
            </a:r>
            <a:r>
              <a:rPr lang="it-IT" sz="1600" b="1" dirty="0"/>
              <a:t> compreso tra 0 ed </a:t>
            </a:r>
            <a:r>
              <a:rPr lang="it-IT" sz="1600" b="1" dirty="0" smtClean="0"/>
              <a:t>1 (o 100): il valore </a:t>
            </a:r>
            <a:r>
              <a:rPr lang="it-IT" sz="1600" b="1" dirty="0"/>
              <a:t>0 </a:t>
            </a:r>
            <a:r>
              <a:rPr lang="it-IT" sz="1600" b="1" dirty="0" smtClean="0"/>
              <a:t>corrisponde </a:t>
            </a:r>
            <a:r>
              <a:rPr lang="it-IT" sz="1600" b="1" dirty="0"/>
              <a:t>alla pura </a:t>
            </a:r>
            <a:r>
              <a:rPr lang="it-IT" sz="1600" b="1" dirty="0" err="1"/>
              <a:t>equidistribuzione</a:t>
            </a:r>
            <a:r>
              <a:rPr lang="it-IT" sz="1600" b="1" dirty="0"/>
              <a:t>, </a:t>
            </a:r>
            <a:r>
              <a:rPr lang="it-IT" sz="1600" b="1" dirty="0" smtClean="0"/>
              <a:t>valori </a:t>
            </a:r>
            <a:r>
              <a:rPr lang="it-IT" sz="1600" b="1" dirty="0"/>
              <a:t>alti del coefficiente indicano una distribuzione </a:t>
            </a:r>
            <a:r>
              <a:rPr lang="it-IT" sz="1600" b="1" dirty="0" smtClean="0"/>
              <a:t>più diseguale,.</a:t>
            </a:r>
            <a:endParaRPr lang="it-IT" sz="1600" b="1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753" y="2103406"/>
            <a:ext cx="6057247" cy="475459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260" y="1457739"/>
            <a:ext cx="8365953" cy="343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9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9351" y="145774"/>
            <a:ext cx="3586301" cy="768626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alto indice </a:t>
            </a:r>
            <a:b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GINI 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389352" y="1417982"/>
            <a:ext cx="3586300" cy="5128591"/>
          </a:xfrm>
        </p:spPr>
        <p:txBody>
          <a:bodyPr>
            <a:noAutofit/>
          </a:bodyPr>
          <a:lstStyle/>
          <a:p>
            <a:r>
              <a:rPr lang="it-IT" b="1" dirty="0" smtClean="0"/>
              <a:t>Genera tensioni interne e lotte fino alle rivoluzioni</a:t>
            </a:r>
          </a:p>
          <a:p>
            <a:r>
              <a:rPr lang="it-IT" b="1" dirty="0" smtClean="0"/>
              <a:t>Genera acquiescenza, rassegnazione, adesione </a:t>
            </a:r>
            <a:r>
              <a:rPr lang="it-IT" b="1" dirty="0" err="1" smtClean="0"/>
              <a:t>sottomissiva</a:t>
            </a:r>
            <a:r>
              <a:rPr lang="it-IT" b="1" dirty="0" smtClean="0"/>
              <a:t> a regime forte</a:t>
            </a:r>
          </a:p>
          <a:p>
            <a:r>
              <a:rPr lang="it-IT" b="1" dirty="0" smtClean="0"/>
              <a:t>Genera  criminalità e adesione a gruppi eversivi</a:t>
            </a:r>
          </a:p>
          <a:p>
            <a:r>
              <a:rPr lang="it-IT" b="1" dirty="0" smtClean="0"/>
              <a:t>Genera fuga in comportamenti compensatori (droga, alcool,, adesione a gruppi religiosi o filosofici tendenti all’estraneazione.)</a:t>
            </a:r>
          </a:p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 emigrazione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Segnaposto contenuto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411" y="251791"/>
            <a:ext cx="8313590" cy="62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4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0"/>
            <a:ext cx="8911687" cy="583324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Diseguaglianza socio economica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898634" y="725215"/>
            <a:ext cx="11067394" cy="6132786"/>
          </a:xfrm>
        </p:spPr>
        <p:txBody>
          <a:bodyPr>
            <a:normAutofit lnSpcReduction="10000"/>
          </a:bodyPr>
          <a:lstStyle/>
          <a:p>
            <a:r>
              <a:rPr lang="it-IT" b="1" dirty="0" smtClean="0"/>
              <a:t>LETTURA da </a:t>
            </a:r>
            <a:r>
              <a:rPr lang="it-IT" b="1" u="sng" dirty="0" err="1" smtClean="0"/>
              <a:t>European</a:t>
            </a:r>
            <a:r>
              <a:rPr lang="it-IT" b="1" u="sng" dirty="0" smtClean="0"/>
              <a:t> Development </a:t>
            </a:r>
            <a:r>
              <a:rPr lang="it-IT" b="1" u="sng" dirty="0" err="1" smtClean="0"/>
              <a:t>Days</a:t>
            </a:r>
            <a:r>
              <a:rPr lang="it-IT" b="1" u="sng" dirty="0" smtClean="0"/>
              <a:t> 2019</a:t>
            </a:r>
            <a:r>
              <a:rPr lang="it-IT" b="1" dirty="0" smtClean="0"/>
              <a:t>: </a:t>
            </a:r>
          </a:p>
          <a:p>
            <a:pPr marL="0" indent="0">
              <a:buNone/>
            </a:pPr>
            <a:r>
              <a:rPr lang="it-IT" b="1" dirty="0" smtClean="0"/>
              <a:t>Il gap tra ricchi e poveri tende ad aumentare</a:t>
            </a:r>
          </a:p>
          <a:p>
            <a:r>
              <a:rPr lang="it-IT" b="1" dirty="0" smtClean="0"/>
              <a:t>OXFAM </a:t>
            </a:r>
            <a:r>
              <a:rPr lang="it-IT" dirty="0" smtClean="0"/>
              <a:t>Nel 2018 il patrimonio dei "super-ricchi" è aumentato del 12%, al ritmo di 2,5 miliardi di dollari al giorno. Nello stesso periodo, la metà più povera dell'umanità, circa 3,8 miliardi di persone, ha visto decrescere dell'11% quello che aveva. </a:t>
            </a:r>
            <a:r>
              <a:rPr lang="it-IT" b="1" u="sng" dirty="0" smtClean="0"/>
              <a:t>Oggi</a:t>
            </a:r>
            <a:r>
              <a:rPr lang="it-IT" dirty="0" smtClean="0"/>
              <a:t> </a:t>
            </a:r>
            <a:r>
              <a:rPr lang="it-IT" b="1" dirty="0" smtClean="0"/>
              <a:t>10 mila donne e uomini saranno condannati a morte</a:t>
            </a:r>
            <a:r>
              <a:rPr lang="it-IT" dirty="0" smtClean="0"/>
              <a:t> dalla mancanza di accesso a cure sanitarie e 262 milioni di </a:t>
            </a:r>
            <a:r>
              <a:rPr lang="it-IT" b="1" dirty="0" smtClean="0"/>
              <a:t>bambine e bambini non potranno andare a scuola</a:t>
            </a:r>
          </a:p>
          <a:p>
            <a:r>
              <a:rPr lang="it-IT" b="1" dirty="0" smtClean="0"/>
              <a:t> «</a:t>
            </a:r>
            <a:r>
              <a:rPr lang="it-IT" b="1" dirty="0" err="1" smtClean="0"/>
              <a:t>Working</a:t>
            </a:r>
            <a:r>
              <a:rPr lang="it-IT" b="1" dirty="0" smtClean="0"/>
              <a:t> for The </a:t>
            </a:r>
            <a:r>
              <a:rPr lang="it-IT" b="1" dirty="0" err="1" smtClean="0"/>
              <a:t>Few</a:t>
            </a:r>
            <a:r>
              <a:rPr lang="it-IT" b="1" dirty="0" smtClean="0"/>
              <a:t>» evidenzia come l’estrema disuguaglianza tra ricchi e poveri implichi un progressivo indebolimento dei processi democratici a opera dei ceti più abbienti, che piegano la politica ai loro interessi a spese della stragrande maggioranza</a:t>
            </a:r>
            <a:r>
              <a:rPr lang="it-IT" dirty="0" smtClean="0"/>
              <a:t>. </a:t>
            </a:r>
          </a:p>
          <a:p>
            <a:r>
              <a:rPr lang="it-IT" b="1" dirty="0" smtClean="0"/>
              <a:t>Incitamento alla lotta o alla fuga </a:t>
            </a:r>
          </a:p>
          <a:p>
            <a:r>
              <a:rPr lang="it-IT" b="1" dirty="0" smtClean="0"/>
              <a:t>A migrare non sono per lo più gli ‘ultimi’ quanto piuttosto i ‘penultimi’ e i ‘vulnerabili’, coloro che anche a fronte della grossa incertezza di una migrazione rischiosa e insicura hanno le risorse per un progetto di questo tipo </a:t>
            </a:r>
            <a:r>
              <a:rPr lang="it-IT" dirty="0" smtClean="0"/>
              <a:t>(Banca </a:t>
            </a:r>
          </a:p>
          <a:p>
            <a:r>
              <a:rPr lang="it-IT" b="1" dirty="0"/>
              <a:t>Lavoratori contro Lavoratori:</a:t>
            </a:r>
          </a:p>
          <a:p>
            <a:pPr marL="0" indent="0">
              <a:buNone/>
            </a:pPr>
            <a:r>
              <a:rPr lang="it-IT" b="1" dirty="0"/>
              <a:t>Il medico africano guadagna 300- 500 $, l’infermiere la metà</a:t>
            </a:r>
          </a:p>
          <a:p>
            <a:pPr marL="0" indent="0">
              <a:buNone/>
            </a:pPr>
            <a:r>
              <a:rPr lang="it-IT" b="1" dirty="0"/>
              <a:t>Il medico o l’infermiere al soldo del «benefattore» straniero guadagna il doppio</a:t>
            </a:r>
          </a:p>
          <a:p>
            <a:r>
              <a:rPr lang="it-IT" b="1" dirty="0" smtClean="0"/>
              <a:t>L’emigrato </a:t>
            </a:r>
            <a:r>
              <a:rPr lang="it-IT" b="1" dirty="0"/>
              <a:t>fortunato o il suo immaginario incita alla emigrazione –o alla rabbia</a:t>
            </a:r>
          </a:p>
          <a:p>
            <a:endParaRPr lang="it-IT" b="1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742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0166" y="-112542"/>
            <a:ext cx="11054447" cy="1280160"/>
          </a:xfrm>
        </p:spPr>
        <p:txBody>
          <a:bodyPr/>
          <a:lstStyle/>
          <a:p>
            <a:r>
              <a:rPr lang="it-IT" b="1" dirty="0" smtClean="0">
                <a:solidFill>
                  <a:schemeClr val="tx1"/>
                </a:solidFill>
              </a:rPr>
              <a:t>P.es. The International </a:t>
            </a:r>
            <a:r>
              <a:rPr lang="it-IT" b="1" dirty="0" err="1" smtClean="0">
                <a:solidFill>
                  <a:schemeClr val="tx1"/>
                </a:solidFill>
              </a:rPr>
              <a:t>Monetary</a:t>
            </a:r>
            <a:r>
              <a:rPr lang="it-IT" b="1" dirty="0" smtClean="0">
                <a:solidFill>
                  <a:schemeClr val="tx1"/>
                </a:solidFill>
              </a:rPr>
              <a:t> Fund and the Ebola </a:t>
            </a:r>
            <a:r>
              <a:rPr lang="it-IT" b="1" dirty="0" err="1" smtClean="0">
                <a:solidFill>
                  <a:schemeClr val="tx1"/>
                </a:solidFill>
              </a:rPr>
              <a:t>outbreak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sz="2400" dirty="0" smtClean="0">
                <a:solidFill>
                  <a:schemeClr val="tx1"/>
                </a:solidFill>
                <a:hlinkClick r:id="rId2"/>
              </a:rPr>
              <a:t>www.thelancet.com/lancetgh Vol.3</a:t>
            </a:r>
            <a:r>
              <a:rPr lang="it-IT" sz="2400" dirty="0" smtClean="0">
                <a:solidFill>
                  <a:schemeClr val="tx1"/>
                </a:solidFill>
              </a:rPr>
              <a:t> </a:t>
            </a:r>
            <a:r>
              <a:rPr lang="it-IT" sz="2400" dirty="0" err="1" smtClean="0">
                <a:solidFill>
                  <a:schemeClr val="tx1"/>
                </a:solidFill>
              </a:rPr>
              <a:t>Feb</a:t>
            </a:r>
            <a:r>
              <a:rPr lang="it-IT" sz="2400" dirty="0" smtClean="0">
                <a:solidFill>
                  <a:schemeClr val="tx1"/>
                </a:solidFill>
              </a:rPr>
              <a:t>. 2015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8977" y="1350498"/>
            <a:ext cx="11296357" cy="5345724"/>
          </a:xfrm>
        </p:spPr>
        <p:txBody>
          <a:bodyPr>
            <a:normAutofit/>
          </a:bodyPr>
          <a:lstStyle/>
          <a:p>
            <a:r>
              <a:rPr lang="it-IT" b="1" dirty="0" smtClean="0"/>
              <a:t>Erogati –a epidemia in atto-430 milioni per combattere Ebola in Sierra Leone, Guinea e Liberia</a:t>
            </a:r>
          </a:p>
          <a:p>
            <a:r>
              <a:rPr lang="it-IT" b="1" dirty="0" smtClean="0"/>
              <a:t>Ma siamo sicuri che L’IMF non abbia contribuito alle circostanze favorenti l’</a:t>
            </a:r>
            <a:r>
              <a:rPr lang="it-IT" b="1" dirty="0" err="1" smtClean="0"/>
              <a:t>outbreak</a:t>
            </a:r>
            <a:r>
              <a:rPr lang="it-IT" b="1" dirty="0" smtClean="0"/>
              <a:t>?</a:t>
            </a:r>
          </a:p>
          <a:p>
            <a:r>
              <a:rPr lang="it-IT" b="1" dirty="0" smtClean="0"/>
              <a:t>All’epoca i tre Paesi erano già assistiti da IMF con precise condizioni: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b="1" dirty="0" smtClean="0"/>
              <a:t>Priorità agli investimenti a breve termine (di dubbia efficacia) con esclusione di sanità e educazione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b="1" dirty="0" smtClean="0"/>
              <a:t>Obbligo di riduzione della spesa pubblica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b="1" dirty="0" smtClean="0"/>
              <a:t>Privatizzazione del debito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b="1" dirty="0" smtClean="0"/>
              <a:t>Svalutazione della moneta locale al cambio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b="1" dirty="0" smtClean="0"/>
              <a:t>Fondi (Milioni$) per «riduzione della povertà» implementati a solo 3/23 </a:t>
            </a:r>
            <a:r>
              <a:rPr lang="it-IT" sz="1600" b="1" dirty="0" err="1" smtClean="0"/>
              <a:t>inGuinea</a:t>
            </a:r>
            <a:r>
              <a:rPr lang="it-IT" sz="1600" b="1" dirty="0" smtClean="0"/>
              <a:t>, 6/9  in Liberia, 13/36 Sierra Leone e prevalentemente indirizzati a problemi macroeconomici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b="1" dirty="0" smtClean="0"/>
              <a:t>Limitazione dei salari degli addetti al servizio pubblico, in particolare Sanità, riduzione numerica degli addetti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1600" b="1" dirty="0" smtClean="0"/>
              <a:t>Decentralizzazione con difficoltà amministrative</a:t>
            </a:r>
          </a:p>
          <a:p>
            <a:r>
              <a:rPr lang="it-IT" b="1" dirty="0" smtClean="0"/>
              <a:t> </a:t>
            </a:r>
            <a:r>
              <a:rPr lang="it-IT" sz="2000" b="1" dirty="0" smtClean="0"/>
              <a:t>Risultato: Condizioni di  cattiva situazione sanitaria, totale impreparazione alla prevenzione e alla gestione dell’epidemia</a:t>
            </a:r>
          </a:p>
          <a:p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255680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7010604" y="232117"/>
            <a:ext cx="4989138" cy="998805"/>
          </a:xfrm>
        </p:spPr>
        <p:txBody>
          <a:bodyPr>
            <a:no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Economia/Finanza</a:t>
            </a: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79828" y="112541"/>
            <a:ext cx="6630775" cy="998805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</a:rPr>
              <a:t>Investimenti:</a:t>
            </a:r>
            <a:r>
              <a:rPr lang="it-IT" dirty="0" smtClean="0"/>
              <a:t>  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 «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(Milano Finanza)</a:t>
            </a:r>
            <a:endParaRPr lang="it-IT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211016" y="1434905"/>
            <a:ext cx="6260122" cy="5423095"/>
          </a:xfrm>
        </p:spPr>
        <p:txBody>
          <a:bodyPr>
            <a:norm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Con Ritorni immediati </a:t>
            </a:r>
            <a:r>
              <a:rPr lang="it-IT" b="1" dirty="0" smtClean="0"/>
              <a:t>all’investitore: Miniere, agricoltura (carta, gomma, oli combustibili, frutta, legname…) Vendita di tecnologie, Turismo</a:t>
            </a:r>
          </a:p>
          <a:p>
            <a:r>
              <a:rPr lang="it-IT" b="1" dirty="0" smtClean="0"/>
              <a:t>Quali impegni, quali ritorni per i locali ?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Con Ritorni a lungo temine:</a:t>
            </a:r>
            <a:r>
              <a:rPr lang="it-IT" b="1" dirty="0" smtClean="0"/>
              <a:t> infrastrutture (strade, ponti, dighe, scuole e ospedali</a:t>
            </a:r>
          </a:p>
          <a:p>
            <a:r>
              <a:rPr lang="it-IT" b="1" dirty="0" smtClean="0"/>
              <a:t>Poco convenienti per l’investitore (se non per scopi di sfruttamento di risorse)</a:t>
            </a:r>
          </a:p>
          <a:p>
            <a:r>
              <a:rPr lang="it-IT" b="1" dirty="0" smtClean="0"/>
              <a:t>I tempi lunghi chiedono rinnovo di prestiti in valuta pregiata da privati</a:t>
            </a:r>
          </a:p>
          <a:p>
            <a:r>
              <a:rPr lang="it-IT" b="1" dirty="0" smtClean="0"/>
              <a:t>Minimo impatto sull’economia locale (o danno?!)</a:t>
            </a:r>
          </a:p>
          <a:p>
            <a:r>
              <a:rPr lang="it-IT" b="1" dirty="0" smtClean="0"/>
              <a:t>Perdite da instabilità politica e corruzione</a:t>
            </a:r>
          </a:p>
          <a:p>
            <a:r>
              <a:rPr lang="it-IT" b="1" dirty="0" smtClean="0">
                <a:latin typeface="Bradley Hand ITC" panose="03070402050302030203" pitchFamily="66" charset="0"/>
              </a:rPr>
              <a:t>«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Within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four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to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fie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years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several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African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Countries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risk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ending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up to a new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debt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trap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….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mainly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owed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to private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investors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» (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Nordic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African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Institute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)</a:t>
            </a:r>
          </a:p>
          <a:p>
            <a:endParaRPr lang="it-IT" b="1" dirty="0" smtClean="0"/>
          </a:p>
          <a:p>
            <a:endParaRPr lang="it-IT" dirty="0" smtClean="0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3"/>
          </p:nvPr>
        </p:nvSpPr>
        <p:spPr>
          <a:xfrm>
            <a:off x="7010603" y="1111347"/>
            <a:ext cx="4876597" cy="95660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Prestiti.</a:t>
            </a:r>
            <a:r>
              <a:rPr lang="it-IT" dirty="0"/>
              <a:t> </a:t>
            </a:r>
            <a:r>
              <a:rPr lang="it-IT" sz="2000" dirty="0"/>
              <a:t>International </a:t>
            </a:r>
            <a:r>
              <a:rPr lang="it-IT" sz="2000" dirty="0" err="1"/>
              <a:t>Monetary</a:t>
            </a:r>
            <a:r>
              <a:rPr lang="it-IT" sz="2000" dirty="0"/>
              <a:t> Fund, World </a:t>
            </a:r>
            <a:r>
              <a:rPr lang="it-IT" sz="2000" dirty="0" err="1"/>
              <a:t>Bank</a:t>
            </a:r>
            <a:r>
              <a:rPr lang="it-IT" sz="2000" dirty="0"/>
              <a:t>, Governi (Cina, Europa</a:t>
            </a:r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4"/>
          </p:nvPr>
        </p:nvSpPr>
        <p:spPr>
          <a:xfrm>
            <a:off x="6766560" y="2194560"/>
            <a:ext cx="5233181" cy="4276578"/>
          </a:xfrm>
        </p:spPr>
        <p:txBody>
          <a:bodyPr>
            <a:normAutofit lnSpcReduction="10000"/>
          </a:bodyPr>
          <a:lstStyle/>
          <a:p>
            <a:r>
              <a:rPr lang="it-IT" b="1" dirty="0" smtClean="0"/>
              <a:t>Convenienti per i Governi locali ma </a:t>
            </a:r>
          </a:p>
          <a:p>
            <a:r>
              <a:rPr lang="it-IT" b="1" dirty="0" smtClean="0"/>
              <a:t>Impongono condizioni ai Governi</a:t>
            </a:r>
          </a:p>
          <a:p>
            <a:pPr marL="0" indent="0">
              <a:buNone/>
            </a:pPr>
            <a:r>
              <a:rPr lang="it-IT" b="1" dirty="0" smtClean="0"/>
              <a:t>«</a:t>
            </a:r>
            <a:r>
              <a:rPr lang="it-IT" b="1" dirty="0" err="1" smtClean="0"/>
              <a:t>attached</a:t>
            </a:r>
            <a:r>
              <a:rPr lang="it-IT" b="1" dirty="0" smtClean="0"/>
              <a:t> </a:t>
            </a:r>
            <a:r>
              <a:rPr lang="it-IT" b="1" dirty="0" err="1"/>
              <a:t>conditionalities</a:t>
            </a:r>
            <a:r>
              <a:rPr lang="it-IT" b="1" dirty="0"/>
              <a:t>» :</a:t>
            </a:r>
          </a:p>
          <a:p>
            <a:r>
              <a:rPr lang="it-IT" b="1" dirty="0"/>
              <a:t>riduzione delle spese governative </a:t>
            </a:r>
            <a:r>
              <a:rPr lang="it-IT" b="1" dirty="0" smtClean="0"/>
              <a:t>salari(sanità </a:t>
            </a:r>
            <a:r>
              <a:rPr lang="it-IT" b="1" dirty="0"/>
              <a:t>e </a:t>
            </a:r>
            <a:r>
              <a:rPr lang="it-IT" b="1" dirty="0" err="1"/>
              <a:t>scuola,servizi</a:t>
            </a:r>
            <a:r>
              <a:rPr lang="it-IT" b="1" dirty="0"/>
              <a:t>)</a:t>
            </a:r>
          </a:p>
          <a:p>
            <a:r>
              <a:rPr lang="it-IT" b="1" dirty="0" smtClean="0"/>
              <a:t>Privatizzazione/Finanziarizzazione  </a:t>
            </a:r>
            <a:r>
              <a:rPr lang="it-IT" b="1" dirty="0"/>
              <a:t>del </a:t>
            </a:r>
            <a:r>
              <a:rPr lang="it-IT" b="1" dirty="0" smtClean="0"/>
              <a:t>debito in </a:t>
            </a:r>
            <a:r>
              <a:rPr lang="it-IT" b="1" smtClean="0"/>
              <a:t>moneta pregiata </a:t>
            </a:r>
            <a:endParaRPr lang="it-IT" b="1" dirty="0"/>
          </a:p>
          <a:p>
            <a:r>
              <a:rPr lang="it-IT" b="1" dirty="0"/>
              <a:t>Sostegno ai tassi di scambio con svalutazione della moneta </a:t>
            </a:r>
            <a:r>
              <a:rPr lang="it-IT" b="1" dirty="0" smtClean="0"/>
              <a:t>locale</a:t>
            </a:r>
          </a:p>
          <a:p>
            <a:r>
              <a:rPr lang="it-IT" b="1" dirty="0" smtClean="0"/>
              <a:t>Aumento della tassazione</a:t>
            </a:r>
          </a:p>
          <a:p>
            <a:r>
              <a:rPr lang="it-IT" b="1" dirty="0" smtClean="0"/>
              <a:t>Dissoluzione dell’unità amministrativa</a:t>
            </a:r>
          </a:p>
          <a:p>
            <a:r>
              <a:rPr lang="it-IT" b="1" dirty="0" smtClean="0"/>
              <a:t>Difficoltà di implementazione</a:t>
            </a:r>
            <a:endParaRPr lang="it-IT" b="1" dirty="0"/>
          </a:p>
          <a:p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82656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030817" y="106018"/>
            <a:ext cx="4161183" cy="3743738"/>
          </a:xfrm>
        </p:spPr>
        <p:txBody>
          <a:bodyPr>
            <a:no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</a:rPr>
              <a:t>MIGRAZIONE</a:t>
            </a:r>
            <a:br>
              <a:rPr lang="it-IT" sz="3200" b="1" dirty="0" smtClean="0">
                <a:solidFill>
                  <a:srgbClr val="FF0000"/>
                </a:solidFill>
              </a:rPr>
            </a:br>
            <a:r>
              <a:rPr lang="it-IT" sz="3200" b="1" dirty="0" smtClean="0">
                <a:solidFill>
                  <a:srgbClr val="FF0000"/>
                </a:solidFill>
              </a:rPr>
              <a:t>tra stati </a:t>
            </a:r>
            <a:br>
              <a:rPr lang="it-IT" sz="3200" b="1" dirty="0" smtClean="0">
                <a:solidFill>
                  <a:srgbClr val="FF0000"/>
                </a:solidFill>
              </a:rPr>
            </a:br>
            <a:r>
              <a:rPr lang="it-IT" sz="3200" b="1" dirty="0" smtClean="0">
                <a:solidFill>
                  <a:srgbClr val="FF0000"/>
                </a:solidFill>
              </a:rPr>
              <a:t>fenomeno planetario di dimensioni mai viste. 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2019:  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271,6 milioni, 3,5% della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popolazione mondiale</a:t>
            </a:r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sz="4000" b="1" dirty="0">
              <a:solidFill>
                <a:srgbClr val="FF0000"/>
              </a:solidFill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8139932" y="4439478"/>
            <a:ext cx="4052068" cy="2418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MIGRAZIONE </a:t>
            </a:r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</a:t>
            </a:r>
          </a:p>
          <a:p>
            <a:pPr marL="0" indent="0">
              <a:buNone/>
            </a:pPr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Quasi 19 milioni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88" y="278296"/>
            <a:ext cx="8168920" cy="636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5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964" y="129533"/>
            <a:ext cx="7306071" cy="659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60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Fermiamoci qui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Aiutarli a casa loro?</a:t>
            </a:r>
          </a:p>
          <a:p>
            <a:r>
              <a:rPr lang="it-IT" dirty="0" smtClean="0"/>
              <a:t>Non si potrebbe cominciare smettendo di depredarli?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580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92925" y="92765"/>
            <a:ext cx="8911687" cy="56984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Bibliografia minima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3206" y="768626"/>
            <a:ext cx="11618793" cy="5870713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solidFill>
                  <a:schemeClr val="tx1"/>
                </a:solidFill>
                <a:hlinkClick r:id="rId2"/>
              </a:rPr>
              <a:t>https://migrationdataportal.org/?i=stock_abs_&amp;</a:t>
            </a:r>
            <a:r>
              <a:rPr lang="it-IT" dirty="0" smtClean="0">
                <a:solidFill>
                  <a:schemeClr val="tx1"/>
                </a:solidFill>
                <a:hlinkClick r:id="rId2"/>
              </a:rPr>
              <a:t>t=2019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hlinkClick r:id="rId3"/>
              </a:rPr>
              <a:t>https://</a:t>
            </a:r>
            <a:r>
              <a:rPr lang="it-IT" dirty="0" smtClean="0">
                <a:solidFill>
                  <a:schemeClr val="tx1"/>
                </a:solidFill>
                <a:hlinkClick r:id="rId3"/>
              </a:rPr>
              <a:t>it.wikipedia.org/wiki/Sviluppo_sostenibile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hlinkClick r:id="rId4"/>
              </a:rPr>
              <a:t>https://</a:t>
            </a:r>
            <a:r>
              <a:rPr lang="it-IT" dirty="0" smtClean="0">
                <a:solidFill>
                  <a:schemeClr val="tx1"/>
                </a:solidFill>
                <a:hlinkClick r:id="rId4"/>
              </a:rPr>
              <a:t>www.migrantclinician.org/issues/migrant-info.html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hlinkClick r:id="rId5"/>
              </a:rPr>
              <a:t>https://</a:t>
            </a:r>
            <a:r>
              <a:rPr lang="it-IT" dirty="0" smtClean="0">
                <a:solidFill>
                  <a:schemeClr val="tx1"/>
                </a:solidFill>
                <a:hlinkClick r:id="rId5"/>
              </a:rPr>
              <a:t>www.migrantclinician.org/toolsource/resource/2017-global-report-internal-displacement.html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hlinkClick r:id="rId6"/>
              </a:rPr>
              <a:t>https://</a:t>
            </a:r>
            <a:r>
              <a:rPr lang="it-IT" dirty="0" smtClean="0">
                <a:solidFill>
                  <a:schemeClr val="tx1"/>
                </a:solidFill>
                <a:hlinkClick r:id="rId6"/>
              </a:rPr>
              <a:t>www.manitese.it/cosa-facciamo/diritti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hlinkClick r:id="rId7"/>
              </a:rPr>
              <a:t>https://www.lindro.it/minerali-insanguinati-ecco-il-business-di-kabila</a:t>
            </a:r>
            <a:r>
              <a:rPr lang="it-IT" dirty="0" smtClean="0">
                <a:solidFill>
                  <a:schemeClr val="tx1"/>
                </a:solidFill>
                <a:hlinkClick r:id="rId7"/>
              </a:rPr>
              <a:t>/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hlinkClick r:id="rId8"/>
              </a:rPr>
              <a:t>https://vociglobali.it/2018/02/21/africa-saccheggiata-lo-dice-la-banca-mondiale-ecco-le-prove</a:t>
            </a:r>
            <a:r>
              <a:rPr lang="it-IT" dirty="0" smtClean="0">
                <a:solidFill>
                  <a:schemeClr val="tx1"/>
                </a:solidFill>
                <a:hlinkClick r:id="rId8"/>
              </a:rPr>
              <a:t>/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hlinkClick r:id="rId9"/>
              </a:rPr>
              <a:t>https://</a:t>
            </a:r>
            <a:r>
              <a:rPr lang="it-IT" dirty="0" smtClean="0">
                <a:solidFill>
                  <a:schemeClr val="tx1"/>
                </a:solidFill>
                <a:hlinkClick r:id="rId9"/>
              </a:rPr>
              <a:t>nai.uu.se/index.xml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hlinkClick r:id="rId10"/>
              </a:rPr>
              <a:t>https://</a:t>
            </a:r>
            <a:r>
              <a:rPr lang="it-IT" dirty="0" smtClean="0">
                <a:solidFill>
                  <a:schemeClr val="tx1"/>
                </a:solidFill>
                <a:hlinkClick r:id="rId10"/>
              </a:rPr>
              <a:t>www.oecd-ilibrary.org/docserver/kqt3ax-it.pdf?expires=1572163247&amp;id=id&amp;accname=guest&amp;checksum=9CEADBF58AD3836F58C2E29B56CAD379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hlinkClick r:id="rId11"/>
              </a:rPr>
              <a:t>http://</a:t>
            </a:r>
            <a:r>
              <a:rPr lang="it-IT" dirty="0" smtClean="0">
                <a:solidFill>
                  <a:schemeClr val="tx1"/>
                </a:solidFill>
                <a:hlinkClick r:id="rId11"/>
              </a:rPr>
              <a:t>www.mixedmigration.org/articles/lethal-choices-the-rising-death-toll-of-mixed-migration/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 smtClean="0">
                <a:hlinkClick r:id="rId12"/>
              </a:rPr>
              <a:t>https</a:t>
            </a:r>
            <a:r>
              <a:rPr lang="it-IT" dirty="0">
                <a:hlinkClick r:id="rId12"/>
              </a:rPr>
              <a:t>://</a:t>
            </a:r>
            <a:r>
              <a:rPr lang="it-IT" dirty="0" smtClean="0">
                <a:hlinkClick r:id="rId12"/>
              </a:rPr>
              <a:t>data2.unhcr.org/en/situations/mediterranean</a:t>
            </a:r>
            <a:endParaRPr lang="it-IT" dirty="0" smtClean="0"/>
          </a:p>
          <a:p>
            <a:r>
              <a:rPr lang="it-IT" dirty="0">
                <a:hlinkClick r:id="rId13"/>
              </a:rPr>
              <a:t>https://www.telegraph.co.uk/news/2018/09/03/migrant-death-rate-mediterranean-rises-despite-fewer-crossings</a:t>
            </a:r>
            <a:r>
              <a:rPr lang="it-IT" dirty="0" smtClean="0">
                <a:hlinkClick r:id="rId13"/>
              </a:rPr>
              <a:t>/</a:t>
            </a:r>
            <a:endParaRPr lang="it-IT" dirty="0">
              <a:hlinkClick r:id="rId13"/>
            </a:endParaRPr>
          </a:p>
          <a:p>
            <a:r>
              <a:rPr lang="it-IT" dirty="0" smtClean="0">
                <a:solidFill>
                  <a:schemeClr val="tx1"/>
                </a:solidFill>
                <a:hlinkClick r:id="rId14"/>
              </a:rPr>
              <a:t>www.academia.org</a:t>
            </a:r>
            <a:endParaRPr lang="it-IT" dirty="0" smtClean="0">
              <a:solidFill>
                <a:schemeClr val="tx1"/>
              </a:solidFill>
            </a:endParaRPr>
          </a:p>
          <a:p>
            <a:r>
              <a:rPr lang="it-IT" dirty="0">
                <a:hlinkClick r:id="rId15"/>
              </a:rPr>
              <a:t>https://www.corriere.it/buone-notizie/18_ottobre_29/land-grabbing-tutti-all-assalto-terre-fertili-2cedba30-dae0-11e8-aca4-abf222acb144.shtml</a:t>
            </a:r>
            <a:endParaRPr lang="it-IT" dirty="0" smtClean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39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1103586" y="238539"/>
            <a:ext cx="11088414" cy="5673311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</a:rPr>
              <a:t>Di necessità focalizziam</a:t>
            </a:r>
            <a:r>
              <a:rPr lang="it-IT" sz="3600" b="1" dirty="0" smtClean="0">
                <a:solidFill>
                  <a:srgbClr val="FF0000"/>
                </a:solidFill>
              </a:rPr>
              <a:t>o:</a:t>
            </a:r>
            <a:endParaRPr lang="it-IT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3200" b="1" dirty="0"/>
              <a:t>Per </a:t>
            </a:r>
            <a:r>
              <a:rPr lang="it-IT" sz="4000" b="1" dirty="0">
                <a:solidFill>
                  <a:srgbClr val="FF0000"/>
                </a:solidFill>
              </a:rPr>
              <a:t>distretti:</a:t>
            </a:r>
            <a:r>
              <a:rPr lang="it-IT" sz="3200" b="1" dirty="0"/>
              <a:t> </a:t>
            </a:r>
            <a:r>
              <a:rPr lang="it-IT" sz="4400" b="1" dirty="0">
                <a:solidFill>
                  <a:srgbClr val="0070C0"/>
                </a:solidFill>
              </a:rPr>
              <a:t>Africa</a:t>
            </a:r>
            <a:r>
              <a:rPr lang="it-IT" sz="3200" b="1" dirty="0">
                <a:solidFill>
                  <a:srgbClr val="0070C0"/>
                </a:solidFill>
              </a:rPr>
              <a:t> sub-sahariana</a:t>
            </a:r>
          </a:p>
          <a:p>
            <a:pPr marL="0" indent="0">
              <a:buNone/>
            </a:pPr>
            <a:r>
              <a:rPr lang="it-IT" sz="3200" b="1" dirty="0" smtClean="0"/>
              <a:t>Per </a:t>
            </a:r>
            <a:r>
              <a:rPr lang="it-IT" sz="4000" b="1" dirty="0">
                <a:solidFill>
                  <a:srgbClr val="FF0000"/>
                </a:solidFill>
              </a:rPr>
              <a:t>tempo storico</a:t>
            </a:r>
            <a:r>
              <a:rPr lang="it-IT" sz="4000" b="1" dirty="0"/>
              <a:t>.</a:t>
            </a:r>
            <a:r>
              <a:rPr lang="it-IT" sz="3200" b="1" dirty="0"/>
              <a:t> </a:t>
            </a:r>
            <a:r>
              <a:rPr lang="it-IT" sz="3200" b="1" dirty="0" smtClean="0"/>
              <a:t>dall</a:t>
            </a:r>
            <a:r>
              <a:rPr lang="it-IT" sz="3600" b="1" dirty="0" smtClean="0">
                <a:solidFill>
                  <a:srgbClr val="0070C0"/>
                </a:solidFill>
              </a:rPr>
              <a:t>’era </a:t>
            </a:r>
            <a:r>
              <a:rPr lang="it-IT" sz="3600" b="1" dirty="0">
                <a:solidFill>
                  <a:srgbClr val="0070C0"/>
                </a:solidFill>
              </a:rPr>
              <a:t>delle indipendenze </a:t>
            </a:r>
            <a:r>
              <a:rPr lang="it-IT" sz="3200" b="1" dirty="0"/>
              <a:t>(metà sec. </a:t>
            </a:r>
            <a:r>
              <a:rPr lang="it-IT" sz="3200" b="1" dirty="0" smtClean="0"/>
              <a:t>XX) </a:t>
            </a:r>
            <a:r>
              <a:rPr lang="it-IT" sz="3200" b="1" dirty="0" smtClean="0">
                <a:solidFill>
                  <a:srgbClr val="0070C0"/>
                </a:solidFill>
              </a:rPr>
              <a:t>ad oggi</a:t>
            </a:r>
            <a:endParaRPr lang="it-IT" sz="32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it-IT" sz="3200" b="1" dirty="0" smtClean="0"/>
              <a:t>Per </a:t>
            </a:r>
            <a:r>
              <a:rPr lang="it-IT" sz="3600" b="1" dirty="0" smtClean="0">
                <a:solidFill>
                  <a:srgbClr val="FF0000"/>
                </a:solidFill>
              </a:rPr>
              <a:t>campi di interesse</a:t>
            </a:r>
            <a:r>
              <a:rPr lang="it-IT" sz="3200" b="1" dirty="0" smtClean="0"/>
              <a:t> </a:t>
            </a:r>
            <a:r>
              <a:rPr lang="it-IT" sz="3200" b="1" dirty="0"/>
              <a:t>artificialmente </a:t>
            </a:r>
            <a:r>
              <a:rPr lang="it-IT" sz="3200" b="1" dirty="0" smtClean="0"/>
              <a:t>definiti </a:t>
            </a:r>
            <a:r>
              <a:rPr lang="it-IT" sz="3200" b="1" dirty="0"/>
              <a:t>con qualche accenno alle interconnessioni</a:t>
            </a:r>
          </a:p>
          <a:p>
            <a:pPr marL="0" indent="0">
              <a:buNone/>
            </a:pPr>
            <a:r>
              <a:rPr lang="it-IT" sz="3200" b="1" dirty="0"/>
              <a:t>Per </a:t>
            </a:r>
            <a:r>
              <a:rPr lang="it-IT" sz="3600" b="1" dirty="0">
                <a:solidFill>
                  <a:srgbClr val="FF0000"/>
                </a:solidFill>
              </a:rPr>
              <a:t>esempi</a:t>
            </a:r>
            <a:r>
              <a:rPr lang="it-IT" sz="3200" b="1" dirty="0"/>
              <a:t> ricavati dall’enorme </a:t>
            </a:r>
            <a:r>
              <a:rPr lang="it-IT" sz="3200" b="1" dirty="0" smtClean="0"/>
              <a:t>database </a:t>
            </a:r>
            <a:r>
              <a:rPr lang="it-IT" sz="3200" b="1" dirty="0"/>
              <a:t>confortato anche dal vissuto personale</a:t>
            </a:r>
          </a:p>
        </p:txBody>
      </p:sp>
    </p:spTree>
    <p:extLst>
      <p:ext uri="{BB962C8B-B14F-4D97-AF65-F5344CB8AC3E}">
        <p14:creationId xmlns:p14="http://schemas.microsoft.com/office/powerpoint/2010/main" val="260504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1548" y="119270"/>
            <a:ext cx="11900451" cy="1785730"/>
          </a:xfrm>
        </p:spPr>
        <p:txBody>
          <a:bodyPr>
            <a:normAutofit/>
          </a:bodyPr>
          <a:lstStyle/>
          <a:p>
            <a:r>
              <a:rPr lang="it-IT" dirty="0" smtClean="0"/>
              <a:t>«</a:t>
            </a:r>
            <a:r>
              <a:rPr lang="it-IT" b="1" dirty="0" err="1" smtClean="0">
                <a:solidFill>
                  <a:srgbClr val="FF0000"/>
                </a:solidFill>
              </a:rPr>
              <a:t>Pestis</a:t>
            </a:r>
            <a:r>
              <a:rPr lang="it-IT" b="1" dirty="0" smtClean="0">
                <a:solidFill>
                  <a:srgbClr val="FF0000"/>
                </a:solidFill>
              </a:rPr>
              <a:t>, </a:t>
            </a:r>
            <a:r>
              <a:rPr lang="it-IT" b="1" dirty="0" err="1" smtClean="0">
                <a:solidFill>
                  <a:srgbClr val="FF0000"/>
                </a:solidFill>
              </a:rPr>
              <a:t>Fames</a:t>
            </a:r>
            <a:r>
              <a:rPr lang="it-IT" b="1" dirty="0" smtClean="0">
                <a:solidFill>
                  <a:srgbClr val="FF0000"/>
                </a:solidFill>
              </a:rPr>
              <a:t> et </a:t>
            </a:r>
            <a:r>
              <a:rPr lang="it-IT" b="1" dirty="0" err="1" smtClean="0">
                <a:solidFill>
                  <a:srgbClr val="FF0000"/>
                </a:solidFill>
              </a:rPr>
              <a:t>Bellum</a:t>
            </a:r>
            <a:r>
              <a:rPr lang="it-IT" dirty="0" smtClean="0"/>
              <a:t>» affliggono l’Umanità da sempre, in tempi recenti ci si mette anche lo </a:t>
            </a:r>
            <a:r>
              <a:rPr lang="it-IT" b="1" dirty="0" smtClean="0">
                <a:solidFill>
                  <a:srgbClr val="FF0000"/>
                </a:solidFill>
              </a:rPr>
              <a:t>scempio del Pianeta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0574" y="5486400"/>
            <a:ext cx="11741426" cy="1371599"/>
          </a:xfrm>
        </p:spPr>
        <p:txBody>
          <a:bodyPr>
            <a:noAutofit/>
          </a:bodyPr>
          <a:lstStyle/>
          <a:p>
            <a:r>
              <a:rPr lang="it-IT" sz="3200" dirty="0" smtClean="0"/>
              <a:t>Sono apparentemente la causa prima delle migrazioni </a:t>
            </a:r>
          </a:p>
          <a:p>
            <a:r>
              <a:rPr lang="it-IT" sz="3600" b="1" dirty="0" smtClean="0">
                <a:solidFill>
                  <a:srgbClr val="FF0000"/>
                </a:solidFill>
              </a:rPr>
              <a:t>Non ne sono le radici  che sono più profonde</a:t>
            </a:r>
            <a:endParaRPr lang="it-IT" sz="3600" b="1" dirty="0">
              <a:solidFill>
                <a:srgbClr val="FF00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8974" y="1771857"/>
            <a:ext cx="6409323" cy="371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3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4487" y="0"/>
            <a:ext cx="10654747" cy="1905000"/>
          </a:xfrm>
        </p:spPr>
        <p:txBody>
          <a:bodyPr/>
          <a:lstStyle/>
          <a:p>
            <a:r>
              <a:rPr lang="it-IT" sz="3200" b="1" dirty="0" smtClean="0"/>
              <a:t>Un abbozzo di elenco delle </a:t>
            </a:r>
            <a:r>
              <a:rPr lang="it-IT" b="1" dirty="0" smtClean="0">
                <a:solidFill>
                  <a:srgbClr val="FF0000"/>
                </a:solidFill>
              </a:rPr>
              <a:t>tecniche di devastazione che sono alla radice della migrazione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26435" y="1904999"/>
            <a:ext cx="10972799" cy="4734339"/>
          </a:xfrm>
        </p:spPr>
        <p:txBody>
          <a:bodyPr>
            <a:noAutofit/>
          </a:bodyPr>
          <a:lstStyle/>
          <a:p>
            <a:pPr>
              <a:buFont typeface="+mj-lt"/>
              <a:buAutoNum type="alphaUcPeriod"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La spartizione violenta del mondo</a:t>
            </a:r>
            <a:endParaRPr lang="it-IT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buFont typeface="+mj-lt"/>
              <a:buAutoNum type="alphaUcPeriod"/>
            </a:pP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Resources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grabbing</a:t>
            </a:r>
            <a:endParaRPr lang="it-IT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buFont typeface="+mj-lt"/>
              <a:buAutoNum type="alphaUcPeriod"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Land and Ocean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grabbing</a:t>
            </a:r>
            <a:endParaRPr lang="it-IT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buFont typeface="+mj-lt"/>
              <a:buAutoNum type="alphaUcPeriod"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Brain (and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muscles</a:t>
            </a: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) </a:t>
            </a:r>
            <a:r>
              <a:rPr lang="it-IT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poaching</a:t>
            </a:r>
            <a:endParaRPr lang="it-IT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  <a:p>
            <a:pPr>
              <a:buFont typeface="+mj-lt"/>
              <a:buAutoNum type="alphaUcPeriod"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Diseguaglianza socio-economica ingravescente</a:t>
            </a:r>
          </a:p>
          <a:p>
            <a:pPr>
              <a:buFont typeface="+mj-lt"/>
              <a:buAutoNum type="alphaUcPeriod"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Alterazioni climatiche</a:t>
            </a:r>
          </a:p>
          <a:p>
            <a:pPr>
              <a:buFont typeface="+mj-lt"/>
              <a:buAutoNum type="alphaUcPeriod"/>
            </a:pPr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Dominio della finanza (Banca Mondiale, colossi finanziari)</a:t>
            </a:r>
          </a:p>
          <a:p>
            <a:endParaRPr lang="it-IT" sz="3200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92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805" y="265043"/>
            <a:ext cx="6885807" cy="6418092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24070" y="119270"/>
            <a:ext cx="4050160" cy="784777"/>
          </a:xfrm>
        </p:spPr>
        <p:txBody>
          <a:bodyPr>
            <a:noAutofit/>
          </a:bodyPr>
          <a:lstStyle/>
          <a:p>
            <a:r>
              <a:rPr lang="it-IT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Focalizziamo    </a:t>
            </a:r>
            <a:r>
              <a:rPr lang="it-IT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l’Africa </a:t>
            </a:r>
            <a:endParaRPr lang="it-IT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9" y="1931167"/>
            <a:ext cx="4433271" cy="444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0728" y="186444"/>
            <a:ext cx="11861272" cy="619345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Il Contesto a metà sec. XX  Imperi non più sostenibili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155575" y="999657"/>
            <a:ext cx="7093364" cy="5997491"/>
          </a:xfrm>
        </p:spPr>
        <p:txBody>
          <a:bodyPr>
            <a:normAutofit/>
          </a:bodyPr>
          <a:lstStyle/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 : </a:t>
            </a:r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enormi risorse sempre e sempre più appetibili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half" idx="2"/>
          </p:nvPr>
        </p:nvSpPr>
        <p:spPr>
          <a:xfrm>
            <a:off x="6745357" y="755374"/>
            <a:ext cx="5446643" cy="5208587"/>
          </a:xfrm>
        </p:spPr>
        <p:txBody>
          <a:bodyPr>
            <a:normAutofit/>
          </a:bodyPr>
          <a:lstStyle/>
          <a:p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 delle nazioni ritagliate secondo la fantasia politica degli 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europei</a:t>
            </a: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 della scarsa autonomizzazione culturale e amministrativa</a:t>
            </a: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 del dominio della finanza mondiale</a:t>
            </a: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Africa dei diritti 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distorti/negati  e del</a:t>
            </a:r>
          </a:p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persistente razzismo</a:t>
            </a:r>
          </a:p>
          <a:p>
            <a:endParaRPr lang="it-IT" sz="2000" dirty="0"/>
          </a:p>
        </p:txBody>
      </p:sp>
      <p:pic>
        <p:nvPicPr>
          <p:cNvPr id="10" name="Picture 4" descr="Risultati immagini per africa coloniale 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10497" y="4036577"/>
            <a:ext cx="2524125" cy="192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Risultati immagini per risorse minerarie africa fig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4" descr="Risultati immagini per risorse minerarie africa figure"/>
          <p:cNvSpPr>
            <a:spLocks noChangeAspect="1" noChangeArrowheads="1"/>
          </p:cNvSpPr>
          <p:nvPr/>
        </p:nvSpPr>
        <p:spPr bwMode="auto">
          <a:xfrm>
            <a:off x="3179947" y="3705233"/>
            <a:ext cx="856414" cy="85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16411"/>
            <a:ext cx="6867472" cy="474158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58" y="3417350"/>
            <a:ext cx="2991720" cy="3385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1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60174" y="-29497"/>
            <a:ext cx="10444437" cy="1205948"/>
          </a:xfrm>
        </p:spPr>
        <p:txBody>
          <a:bodyPr/>
          <a:lstStyle/>
          <a:p>
            <a:r>
              <a:rPr lang="it-IT" b="1" dirty="0" smtClean="0"/>
              <a:t>L’avvento delle INDIPENDENZE</a:t>
            </a:r>
            <a:br>
              <a:rPr lang="it-IT" b="1" dirty="0" smtClean="0"/>
            </a:br>
            <a:r>
              <a:rPr lang="it-IT" b="1" dirty="0" smtClean="0"/>
              <a:t>                       la metafora dell’orticello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81878" y="1298713"/>
            <a:ext cx="5314122" cy="5261113"/>
          </a:xfrm>
        </p:spPr>
        <p:txBody>
          <a:bodyPr/>
          <a:lstStyle/>
          <a:p>
            <a:r>
              <a:rPr lang="it-IT" b="1" dirty="0" smtClean="0"/>
              <a:t>L’orto custodito (e sfruttato)da un proprietario che alla fine lascia</a:t>
            </a:r>
            <a:endParaRPr lang="it-IT" b="1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004313" y="2676938"/>
            <a:ext cx="4187686" cy="3617843"/>
          </a:xfrm>
        </p:spPr>
        <p:txBody>
          <a:bodyPr/>
          <a:lstStyle/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L’orto lasciato  e devastato da profittatori e vandali 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dirty="0"/>
          </a:p>
        </p:txBody>
      </p:sp>
      <p:pic>
        <p:nvPicPr>
          <p:cNvPr id="6" name="Picture 2" descr="rogoortotur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25" y="3656862"/>
            <a:ext cx="6144949" cy="278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34" y="1951952"/>
            <a:ext cx="5126164" cy="287065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786" y="1833419"/>
            <a:ext cx="3721916" cy="231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8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theme/theme1.xml><?xml version="1.0" encoding="utf-8"?>
<a:theme xmlns:a="http://schemas.openxmlformats.org/drawingml/2006/main" name="Filo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2937</TotalTime>
  <Words>1846</Words>
  <Application>Microsoft Office PowerPoint</Application>
  <PresentationFormat>Widescreen</PresentationFormat>
  <Paragraphs>236</Paragraphs>
  <Slides>32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2" baseType="lpstr">
      <vt:lpstr>Aharoni</vt:lpstr>
      <vt:lpstr>Arial</vt:lpstr>
      <vt:lpstr>Bookman Old Style</vt:lpstr>
      <vt:lpstr>Bradley Hand ITC</vt:lpstr>
      <vt:lpstr>Calibri</vt:lpstr>
      <vt:lpstr>Century Gothic</vt:lpstr>
      <vt:lpstr>Segoe Script</vt:lpstr>
      <vt:lpstr>Wingdings</vt:lpstr>
      <vt:lpstr>Wingdings 3</vt:lpstr>
      <vt:lpstr>Filo</vt:lpstr>
      <vt:lpstr>La malapianta e le sue inestirpabili radici</vt:lpstr>
      <vt:lpstr>Presentazione standard di PowerPoint</vt:lpstr>
      <vt:lpstr>MIGRAZIONE tra stati  fenomeno planetario di dimensioni mai viste.  2019:  271,6 milioni, 3,5% della popolazione mondiale </vt:lpstr>
      <vt:lpstr>Presentazione standard di PowerPoint</vt:lpstr>
      <vt:lpstr>«Pestis, Fames et Bellum» affliggono l’Umanità da sempre, in tempi recenti ci si mette anche lo scempio del Pianeta </vt:lpstr>
      <vt:lpstr>Un abbozzo di elenco delle tecniche di devastazione che sono alla radice della migrazione</vt:lpstr>
      <vt:lpstr>Focalizziamo    l’Africa </vt:lpstr>
      <vt:lpstr>Il Contesto a metà sec. XX  Imperi non più sostenibili</vt:lpstr>
      <vt:lpstr>L’avvento delle INDIPENDENZE                        la metafora dell’orticello</vt:lpstr>
      <vt:lpstr>Dal Colonialismo allo sfruttamento criminale</vt:lpstr>
      <vt:lpstr>Resources grabbing </vt:lpstr>
      <vt:lpstr>Orti senza padrone :esempi</vt:lpstr>
      <vt:lpstr>Un caso particolare: NIGERIA</vt:lpstr>
      <vt:lpstr>Resources grabbing: es. il CONGO Kivu</vt:lpstr>
      <vt:lpstr>Per dirne una: Columbo-Tantalite o Coltan, elemento       fondamentale apparecchi HiTec,200-600$/Kg</vt:lpstr>
      <vt:lpstr>LAND Grabbing: accaparramento (compera, sequestro, esproprio procedure varie) di terre su cui vivono comunità locali  per essere vendute a stati o aziende stranieri per produzione di materiali di consumo avanzato   </vt:lpstr>
      <vt:lpstr>LAND GRABBING</vt:lpstr>
      <vt:lpstr>Presentazione standard di PowerPoint</vt:lpstr>
      <vt:lpstr>Ocean Grabbing. pesca illegale o illecita sulle coste dell’Africa</vt:lpstr>
      <vt:lpstr>Presentazione standard di PowerPoint</vt:lpstr>
      <vt:lpstr>Brain &amp; Muscles Drain</vt:lpstr>
      <vt:lpstr>Le nuove inaudite schiavitù</vt:lpstr>
      <vt:lpstr>Doctors poaching (bracconaggio di medici)</vt:lpstr>
      <vt:lpstr>Militarizzazione: Persone e Armi</vt:lpstr>
      <vt:lpstr>La Diseguaglianza socio-economica ingravescente </vt:lpstr>
      <vt:lpstr>Un alto indice             GINI </vt:lpstr>
      <vt:lpstr>Diseguaglianza socio economica</vt:lpstr>
      <vt:lpstr>P.es. The International Monetary Fund and the Ebola outbreak www.thelancet.com/lancetgh Vol.3 Feb. 2015</vt:lpstr>
      <vt:lpstr>Economia/Finanza</vt:lpstr>
      <vt:lpstr>Presentazione standard di PowerPoint</vt:lpstr>
      <vt:lpstr>Fermiamoci qui</vt:lpstr>
      <vt:lpstr>Bibliografia minima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malapianta e le sue inestricabili radici</dc:title>
  <dc:creator>giannino busato</dc:creator>
  <cp:lastModifiedBy>Erica Cettul</cp:lastModifiedBy>
  <cp:revision>217</cp:revision>
  <cp:lastPrinted>2019-10-26T17:58:51Z</cp:lastPrinted>
  <dcterms:created xsi:type="dcterms:W3CDTF">2019-10-14T09:10:53Z</dcterms:created>
  <dcterms:modified xsi:type="dcterms:W3CDTF">2019-11-04T10:04:09Z</dcterms:modified>
</cp:coreProperties>
</file>