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notesMasterIdLst>
    <p:notesMasterId r:id="rId50"/>
  </p:notesMasterIdLst>
  <p:sldIdLst>
    <p:sldId id="256" r:id="rId11"/>
    <p:sldId id="289" r:id="rId12"/>
    <p:sldId id="257" r:id="rId13"/>
    <p:sldId id="258" r:id="rId14"/>
    <p:sldId id="259" r:id="rId15"/>
    <p:sldId id="260" r:id="rId16"/>
    <p:sldId id="287" r:id="rId17"/>
    <p:sldId id="261" r:id="rId18"/>
    <p:sldId id="291" r:id="rId19"/>
    <p:sldId id="263" r:id="rId20"/>
    <p:sldId id="264" r:id="rId21"/>
    <p:sldId id="290" r:id="rId22"/>
    <p:sldId id="292" r:id="rId23"/>
    <p:sldId id="262" r:id="rId24"/>
    <p:sldId id="265" r:id="rId25"/>
    <p:sldId id="266" r:id="rId26"/>
    <p:sldId id="267" r:id="rId27"/>
    <p:sldId id="268" r:id="rId28"/>
    <p:sldId id="269" r:id="rId29"/>
    <p:sldId id="293" r:id="rId30"/>
    <p:sldId id="270" r:id="rId31"/>
    <p:sldId id="271" r:id="rId32"/>
    <p:sldId id="272" r:id="rId33"/>
    <p:sldId id="296" r:id="rId34"/>
    <p:sldId id="273" r:id="rId35"/>
    <p:sldId id="274" r:id="rId36"/>
    <p:sldId id="275" r:id="rId37"/>
    <p:sldId id="276" r:id="rId38"/>
    <p:sldId id="277" r:id="rId39"/>
    <p:sldId id="279" r:id="rId40"/>
    <p:sldId id="281" r:id="rId41"/>
    <p:sldId id="297" r:id="rId42"/>
    <p:sldId id="282" r:id="rId43"/>
    <p:sldId id="295" r:id="rId44"/>
    <p:sldId id="283" r:id="rId45"/>
    <p:sldId id="284" r:id="rId46"/>
    <p:sldId id="285" r:id="rId47"/>
    <p:sldId id="286" r:id="rId48"/>
    <p:sldId id="294" r:id="rId49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39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39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39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 </a:t>
            </a:r>
          </a:p>
        </p:txBody>
      </p:sp>
      <p:sp>
        <p:nvSpPr>
          <p:cNvPr id="40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8FD70E2-D464-4150-8CAD-0783F8E07C4F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8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7640" cy="42094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4281480" y="10155240"/>
            <a:ext cx="3276000" cy="5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6ABAC92-1847-4802-A7EB-91145212FE77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it-IT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8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4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4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353040" y="160452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35304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2612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241956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230000" y="160452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423000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 type="body"/>
          </p:nvPr>
        </p:nvSpPr>
        <p:spPr>
          <a:xfrm>
            <a:off x="241956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1723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pic>
        <p:nvPicPr>
          <p:cNvPr id="5" name="Picture 7"/>
          <p:cNvPicPr/>
          <p:nvPr/>
        </p:nvPicPr>
        <p:blipFill>
          <a:blip r:embed="rId15"/>
          <a:stretch/>
        </p:blipFill>
        <p:spPr>
          <a:xfrm>
            <a:off x="0" y="4375080"/>
            <a:ext cx="12187440" cy="24782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2286000"/>
            <a:ext cx="10908000" cy="3654000"/>
          </a:xfrm>
          <a:custGeom>
            <a:avLst/>
            <a:gdLst/>
            <a:ahLst/>
            <a:cxnLst/>
            <a:rect l="l" t="t" r="r" b="b"/>
            <a:pathLst>
              <a:path w="5155" h="2304">
                <a:moveTo>
                  <a:pt x="5154" y="1769"/>
                </a:moveTo>
                <a:lnTo>
                  <a:pt x="0" y="2304"/>
                </a:lnTo>
                <a:lnTo>
                  <a:pt x="0" y="1252"/>
                </a:lnTo>
                <a:lnTo>
                  <a:pt x="5155" y="0"/>
                </a:lnTo>
                <a:lnTo>
                  <a:pt x="5155" y="1416"/>
                </a:lnTo>
                <a:lnTo>
                  <a:pt x="5154" y="1769"/>
                </a:lnTo>
                <a:close/>
              </a:path>
            </a:pathLst>
          </a:custGeom>
          <a:gradFill>
            <a:gsLst>
              <a:gs pos="0">
                <a:srgbClr val="D88200"/>
              </a:gs>
              <a:gs pos="100000">
                <a:srgbClr val="FF990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11274120" cy="5852520"/>
          </a:xfrm>
          <a:custGeom>
            <a:avLst/>
            <a:gdLst/>
            <a:ahLst/>
            <a:cxnLst/>
            <a:rect l="l" t="t" r="r" b="b"/>
            <a:pathLst>
              <a:path w="5328" h="3689">
                <a:moveTo>
                  <a:pt x="5311" y="3209"/>
                </a:moveTo>
                <a:lnTo>
                  <a:pt x="0" y="3689"/>
                </a:lnTo>
                <a:lnTo>
                  <a:pt x="0" y="9"/>
                </a:lnTo>
                <a:lnTo>
                  <a:pt x="5328" y="0"/>
                </a:lnTo>
                <a:lnTo>
                  <a:pt x="5311" y="3209"/>
                </a:lnTo>
                <a:close/>
              </a:path>
            </a:pathLst>
          </a:custGeom>
          <a:gradFill>
            <a:gsLst>
              <a:gs pos="0">
                <a:srgbClr val="8C0000"/>
              </a:gs>
              <a:gs pos="100000">
                <a:srgbClr val="FF990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12187440" cy="1436760"/>
          </a:xfrm>
          <a:prstGeom prst="rect">
            <a:avLst/>
          </a:prstGeom>
          <a:ln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1371600" y="1803240"/>
            <a:ext cx="9444240" cy="18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it-IT" sz="11200" b="1" i="1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Migranti</a:t>
            </a:r>
            <a:r>
              <a:t/>
            </a:r>
            <a:br/>
            <a:r>
              <a:rPr lang="it-IT" sz="11200" b="1" i="1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Profughi, rifugiati, </a:t>
            </a:r>
            <a:endParaRPr lang="it-IT" sz="1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1200" b="1" i="1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richiedenti asilo: </a:t>
            </a:r>
            <a:endParaRPr lang="it-IT" sz="1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1200" b="1" i="1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glossario minimo</a:t>
            </a:r>
            <a:r>
              <a:t/>
            </a:r>
            <a:br/>
            <a:endParaRPr lang="it-IT" sz="112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1512000" y="3429000"/>
            <a:ext cx="9303840" cy="146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it-IT" sz="32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Il Tavolo dell’accoglienza 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it-IT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Monfalcone </a:t>
            </a:r>
            <a:r>
              <a:rPr lang="it-IT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16 NOVEMBRE 2019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it-IT" sz="1600" b="0" strike="noStrike" spc="-1" dirty="0">
              <a:latin typeface="Arial"/>
            </a:endParaRPr>
          </a:p>
        </p:txBody>
      </p:sp>
      <p:pic>
        <p:nvPicPr>
          <p:cNvPr id="403" name="Immagine 5"/>
          <p:cNvPicPr/>
          <p:nvPr/>
        </p:nvPicPr>
        <p:blipFill>
          <a:blip r:embed="rId2"/>
          <a:stretch/>
        </p:blipFill>
        <p:spPr>
          <a:xfrm>
            <a:off x="7277040" y="404640"/>
            <a:ext cx="4914360" cy="56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624240" y="0"/>
            <a:ext cx="10969200" cy="644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24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Secondo la Convenzione di Ginevra, </a:t>
            </a:r>
            <a:r>
              <a:rPr lang="it-IT" sz="2000" b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può accedere alla procedura di richiesta di asilo politico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, qualsiasi straniero che: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000" b="1" i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"</a:t>
            </a:r>
            <a:r>
              <a:rPr lang="it-IT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temendo a ragione di essere perseguitato per motivi di razza, religione, nazionalità, appartenenza a un determinato gruppo sociale o per le sue opinioni politiche, </a:t>
            </a:r>
            <a:r>
              <a:rPr lang="it-IT" sz="2000" b="1" i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si trova fuori del paese di cui è cittadino e non può o non vuole, a causa di questo timore, avvalersi della protezione di questo paese; oppure che, non avendo cittadinanza e trovandosi fuori del Paese in cui aveva residenza abituale a seguito di siffatti avvenimenti, non può o non vuole tornarvi per il timore di cui sopra”</a:t>
            </a: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 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432000" y="1197000"/>
            <a:ext cx="1151748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DejaVu Sans"/>
              </a:rPr>
              <a:t>La Convenzione afferma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1" i="1" strike="noStrike" spc="-1" dirty="0">
                <a:solidFill>
                  <a:srgbClr val="8C0000"/>
                </a:solidFill>
                <a:latin typeface="Tahoma"/>
                <a:ea typeface="DejaVu Sans"/>
              </a:rPr>
              <a:t>                              </a:t>
            </a:r>
            <a:r>
              <a:rPr lang="it-IT" sz="2800" b="1" i="1" strike="noStrike" spc="-1" dirty="0">
                <a:latin typeface="Tahoma"/>
                <a:ea typeface="DejaVu Sans"/>
              </a:rPr>
              <a:t>il principio di non refoulement, (non respingimento)</a:t>
            </a:r>
            <a:endParaRPr lang="it-I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 dirty="0">
                <a:latin typeface="Tahoma"/>
                <a:ea typeface="DejaVu Sans"/>
              </a:rPr>
              <a:t>secondo il quale nessuno Stato contraente può espellere in nessun modo un rifugiato verso un territorio dove possa essere </a:t>
            </a:r>
            <a:r>
              <a:rPr lang="it-IT" sz="2800" b="1" strike="noStrike" spc="-1" dirty="0">
                <a:solidFill>
                  <a:srgbClr val="FF0000"/>
                </a:solidFill>
                <a:latin typeface="Tahoma"/>
                <a:ea typeface="DejaVu Sans"/>
              </a:rPr>
              <a:t>perseguitato, dove la sua vita e la sua libertà sarebbero minacciate (art. 33)</a:t>
            </a:r>
            <a:r>
              <a:rPr sz="2400" b="1" dirty="0">
                <a:solidFill>
                  <a:srgbClr val="FF0000"/>
                </a:solidFill>
              </a:rPr>
              <a:t/>
            </a:r>
            <a:br>
              <a:rPr sz="2400" b="1" dirty="0">
                <a:solidFill>
                  <a:srgbClr val="FF0000"/>
                </a:solidFill>
              </a:rPr>
            </a:br>
            <a:endParaRPr lang="it-IT" sz="2800" b="1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nvenzione di ginevra 1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69" y="434382"/>
            <a:ext cx="9949218" cy="60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8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fugiati, planisfero, UNHCR, diritto e leggi, diritti um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539085"/>
            <a:ext cx="9880978" cy="63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0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34440" y="259920"/>
            <a:ext cx="11521800" cy="56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it-IT" sz="2800" b="0" strike="noStrike" spc="-1">
                <a:solidFill>
                  <a:srgbClr val="8C0000"/>
                </a:solidFill>
                <a:latin typeface="Arial"/>
                <a:ea typeface="DejaVu Sans"/>
              </a:rPr>
              <a:t>Ancora oggi la Convenzione ed il Protocollo addizionale del 1967 sono  ritenuti i </a:t>
            </a:r>
            <a:r>
              <a:rPr lang="it-IT" sz="2800" b="1" strike="noStrike" spc="-1">
                <a:solidFill>
                  <a:srgbClr val="FF0000"/>
                </a:solidFill>
                <a:latin typeface="Arial"/>
                <a:ea typeface="DejaVu Sans"/>
              </a:rPr>
              <a:t>due pilastri normativi, a livello internazionale, sui diritti dei rifugiati, </a:t>
            </a:r>
            <a:r>
              <a:rPr lang="it-IT" sz="2800" b="0" strike="noStrike" spc="-1">
                <a:solidFill>
                  <a:srgbClr val="8C0000"/>
                </a:solidFill>
                <a:latin typeface="Arial"/>
                <a:ea typeface="DejaVu Sans"/>
              </a:rPr>
              <a:t>e rappresentano, inoltre, gli strumenti essenziali da cui prende le mosse l’attività dell’ </a:t>
            </a:r>
            <a:r>
              <a:rPr lang="it-IT" sz="2800" b="1" strike="noStrike" spc="-1">
                <a:solidFill>
                  <a:srgbClr val="8C0000"/>
                </a:solidFill>
                <a:latin typeface="Arial"/>
                <a:ea typeface="DejaVu Sans"/>
              </a:rPr>
              <a:t>Alto Commissariato delle Nazioni Unite per i Rifugiati (ACNUR/UNHCR),</a:t>
            </a:r>
            <a:r>
              <a:rPr lang="it-IT" sz="2800" b="0" strike="noStrike" spc="-1">
                <a:solidFill>
                  <a:srgbClr val="8C0000"/>
                </a:solidFill>
                <a:latin typeface="Arial"/>
                <a:ea typeface="DejaVu Sans"/>
              </a:rPr>
              <a:t> agenzia specializzata delle Nazioni Unite con sede a Ginevra, istituita nel 1951 e finalizzata</a:t>
            </a:r>
            <a:r>
              <a:rPr lang="it-IT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800" b="0" strike="noStrike" spc="-1">
                <a:solidFill>
                  <a:srgbClr val="8C0000"/>
                </a:solidFill>
                <a:latin typeface="Arial"/>
                <a:ea typeface="DejaVu Sans"/>
              </a:rPr>
              <a:t>alla protezione dei rifugiati sul piano internazionale.</a:t>
            </a:r>
            <a:r>
              <a:t/>
            </a:r>
            <a:br/>
            <a:r>
              <a:rPr lang="it-IT" sz="2800" b="0" strike="noStrike" spc="-1">
                <a:solidFill>
                  <a:srgbClr val="8C0000"/>
                </a:solidFill>
                <a:latin typeface="Arial"/>
                <a:ea typeface="DejaVu Sans"/>
              </a:rPr>
              <a:t>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2" name="AutoShape 2" descr="Image result for unhc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92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2"/>
          <p:cNvPicPr/>
          <p:nvPr/>
        </p:nvPicPr>
        <p:blipFill>
          <a:blip r:embed="rId2"/>
          <a:stretch/>
        </p:blipFill>
        <p:spPr>
          <a:xfrm>
            <a:off x="203040" y="0"/>
            <a:ext cx="11719800" cy="685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La migrazione italiana </a:t>
            </a:r>
            <a:endParaRPr lang="it-IT" sz="4000" b="0" strike="noStrike" spc="-1">
              <a:latin typeface="Arial"/>
            </a:endParaRPr>
          </a:p>
        </p:txBody>
      </p:sp>
      <p:pic>
        <p:nvPicPr>
          <p:cNvPr id="421" name="Picture 2"/>
          <p:cNvPicPr/>
          <p:nvPr/>
        </p:nvPicPr>
        <p:blipFill>
          <a:blip r:embed="rId2"/>
          <a:stretch/>
        </p:blipFill>
        <p:spPr>
          <a:xfrm>
            <a:off x="685800" y="2141640"/>
            <a:ext cx="4395240" cy="4048560"/>
          </a:xfrm>
          <a:prstGeom prst="rect">
            <a:avLst/>
          </a:prstGeom>
          <a:ln>
            <a:noFill/>
          </a:ln>
        </p:spPr>
      </p:pic>
      <p:pic>
        <p:nvPicPr>
          <p:cNvPr id="422" name="Picture 4"/>
          <p:cNvPicPr/>
          <p:nvPr/>
        </p:nvPicPr>
        <p:blipFill>
          <a:blip r:embed="rId3"/>
          <a:stretch/>
        </p:blipFill>
        <p:spPr>
          <a:xfrm>
            <a:off x="6856560" y="2251080"/>
            <a:ext cx="3519360" cy="382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 algn="r">
              <a:lnSpc>
                <a:spcPct val="90000"/>
              </a:lnSpc>
            </a:pPr>
            <a:r>
              <a:rPr lang="it-IT" sz="4000" b="0" i="1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Piccolo repertorio di termini e riferimenti normativi, per aiutarne la comprensione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685800" y="2194560"/>
            <a:ext cx="108158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Migrante/Immigrato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chi si è trasferito in un altro paese per vari motivi determinati da dislivelli nelle condizioni economiche dei varî paesi, chi si è stabilito temporaneamente o definitivamente per ragioni di lavoro in un territorio diverso da quello d’origine: 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i.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regolari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; con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 permesso di soggiorno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i.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irregolari  </a:t>
            </a:r>
            <a:r>
              <a:rPr lang="it-IT" sz="2200" b="1" strike="noStrike" spc="-1">
                <a:solidFill>
                  <a:srgbClr val="0066B3"/>
                </a:solidFill>
                <a:latin typeface="Century Gothic"/>
                <a:ea typeface="DejaVu Sans"/>
              </a:rPr>
              <a:t>privi di permesso di soggiorno; 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i.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stagionali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, quelli che emigrano in un paese straniero sostandovi per brevi periodi, limitatamente alla durata del </a:t>
            </a:r>
            <a:r>
              <a:rPr lang="it-IT" sz="2200" b="1" strike="noStrike" spc="-1">
                <a:solidFill>
                  <a:srgbClr val="72BF44"/>
                </a:solidFill>
                <a:latin typeface="Century Gothic"/>
                <a:ea typeface="DejaVu Sans"/>
              </a:rPr>
              <a:t>contratto lavorativo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che li lega all’azienda che li ha richiesti.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425" name="Immagine 257"/>
          <p:cNvPicPr/>
          <p:nvPr/>
        </p:nvPicPr>
        <p:blipFill>
          <a:blip r:embed="rId2"/>
          <a:stretch/>
        </p:blipFill>
        <p:spPr>
          <a:xfrm>
            <a:off x="9120240" y="5166000"/>
            <a:ext cx="2700720" cy="16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PROFUGO-RIFUGIATO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685800" y="1725840"/>
            <a:ext cx="5329440" cy="44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Profugo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Nel linguaggio del diritto internazionale il termine profugo, indica una </a:t>
            </a:r>
            <a:r>
              <a:rPr lang="it-IT" sz="22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persona costretta ad abbandonare la sua terra, la sua patria in seguito a eventi bellici, calamità naturali, terremoti , gli sfollati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6172200" y="1725840"/>
            <a:ext cx="5329440" cy="448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Rifugiato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Individuo che, per ragioni essenzialmente politiche, ma anche economiche e sociali, è costretto ad abbandonare lo Stato di cui è cittadino e dove risiede, per cercare rifugio in uno Stato straniero. </a:t>
            </a:r>
            <a:r>
              <a:rPr lang="it-IT" sz="22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In quanto perseguitato o con il timore di persecuzione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29" name="CustomShape 4"/>
          <p:cNvSpPr/>
          <p:nvPr/>
        </p:nvSpPr>
        <p:spPr>
          <a:xfrm>
            <a:off x="307800" y="7920"/>
            <a:ext cx="300240" cy="30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0" name="Picture 6"/>
          <p:cNvPicPr/>
          <p:nvPr/>
        </p:nvPicPr>
        <p:blipFill>
          <a:blip r:embed="rId2"/>
          <a:stretch/>
        </p:blipFill>
        <p:spPr>
          <a:xfrm>
            <a:off x="597240" y="4185360"/>
            <a:ext cx="4757760" cy="26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Migrante - Il RICHIEDENTE ASILO….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685800" y="2194560"/>
            <a:ext cx="108158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Richiedente asilo (Richiedente protezione internazionale)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è la persona che, fuori dal proprio Paese d'origine, presenta in un altro Stato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domanda per il riconoscimento della protezione internazionale. Presso l’autorità di frontiera o la questura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Il richiedente rimane tale, finché le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autorità competenti (in Italia le Commissioni Territoriali per il riconoscimento della protezione internazionale) 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non si pronunciano in merito alla stessa domanda di protezione.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433" name="Picture 6"/>
          <p:cNvPicPr/>
          <p:nvPr/>
        </p:nvPicPr>
        <p:blipFill>
          <a:blip r:embed="rId2"/>
          <a:stretch/>
        </p:blipFill>
        <p:spPr>
          <a:xfrm>
            <a:off x="155520" y="-11871360"/>
            <a:ext cx="17277480" cy="11196000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67" y="4651860"/>
            <a:ext cx="29337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entroastalli.it/wp-content/uploads/2014/09/dizionario-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0"/>
            <a:ext cx="9144000" cy="67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1" y="1604520"/>
            <a:ext cx="5727030" cy="397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Esito della domanda bENEFICIARIO DI PROTEZIONE UMANITARIA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685800" y="2194560"/>
            <a:ext cx="108158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Beneficiario di protezione umanitaria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Chi beneficia della protezione umanitaria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non è riconosciuto come rifugiato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, perché non è vittima di persecuzione individuale nel suo paese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ma ha comunque bisogno di protezione e/o assistenza perché particolarmente vulnerabile sotto il profilo medico, psichico o sociale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Eliminato dal decreto sicurezza  113 convertito in legge 132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O di PROTEZIONE SUSSIDIARIA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685800" y="2194560"/>
            <a:ext cx="108158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Protezione sussidiaria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La protezione sussidiaria è una forma di protezione internazionale prevista dall’Unione europea riconosciuta a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chi rischia di subire un danno grave se rimpatriato, a causa di una situazione di violenza generalizzata e di conflitto.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Inoltre può ottenere la protezione sussidiaria chi corre il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 pericolo di subire tortura, condanna a morte o trattamenti inumani o degradanti 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per motivi diversi da quelli previsti dalla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convenzione di Ginevra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RIFUGIATO-DIRITTO DI ASILO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6858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Asilo, diritto di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Istituto che consiste nella protezione accordata da uno Stato a individui che intendono sottrarsi nello Stato di origine a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persecuzioni fondate su ragioni di razza, religione, nazionalità, di appartenenza a un particolare gruppo sociale od opinioni politiche. 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Chi ha acquisito tale diritto è definito 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rifugiato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 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61722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Tale diritto si è formato in applicazione della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Convenzione di Ginevra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 (1951) e si è </a:t>
            </a:r>
            <a:r>
              <a:rPr lang="it-IT" sz="2200" b="1" strike="noStrike" spc="-1">
                <a:solidFill>
                  <a:srgbClr val="00AAAD"/>
                </a:solidFill>
                <a:latin typeface="Century Gothic"/>
                <a:ea typeface="DejaVu Sans"/>
              </a:rPr>
              <a:t>evoluto in Europa secondo la legislazione dell’UE 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Costituzione Italiana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All'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Art.10 comma 3, 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si legge: "lo straniero, al quale sia impedito nel suo paese, l'effettivo esercizio delle libertà democratiche garantite dalla Costituzione italiana,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 ha diritto d'asilo nel territorio della Repubblica,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secondo le condizioni stabilite dalla legge".</a:t>
            </a: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body"/>
          </p:nvPr>
        </p:nvSpPr>
        <p:spPr>
          <a:xfrm>
            <a:off x="8238578" y="1418040"/>
            <a:ext cx="2612520" cy="4864519"/>
          </a:xfrm>
        </p:spPr>
        <p:txBody>
          <a:bodyPr>
            <a:noAutofit/>
          </a:bodyPr>
          <a:lstStyle/>
          <a:p>
            <a:r>
              <a:rPr lang="it-IT" sz="2000" dirty="0"/>
              <a:t>Il trattato di Amsterdam è uno dei trattati fondamentali dell'Unione europea ed è il primo tentativo di riformare le istituzioni europee in vista dell'allargamento dell'Unione </a:t>
            </a:r>
            <a:r>
              <a:rPr lang="it-IT" sz="2000" dirty="0" smtClean="0"/>
              <a:t>europea ai paesi dell’Est. Venne </a:t>
            </a:r>
            <a:r>
              <a:rPr lang="it-IT" sz="2000" dirty="0"/>
              <a:t>firmato il 2 ottobre 1997 dagli allora 15 paesi dell'Unione europea ed è entrato in vigore il 1º maggio 1999.</a:t>
            </a:r>
            <a:endParaRPr lang="it-IT" sz="20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«Titolo III bis - VISTI, ASILO, IMMIGRAZIONE ED ALTRE POLITICHE CONNESSE CON LA LIBERA CIRCOLAZIONE DELLE PERSONE</a:t>
            </a:r>
          </a:p>
          <a:p>
            <a:r>
              <a:rPr lang="it-IT" sz="2000" dirty="0"/>
              <a:t>Articolo 73 I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«Titolo III bis - VISTI, ASILO, IMMIGRAZIONE ED ALTRE POLITICHE CONNESSE CON LA LIBERA CIRCOLAZIONE DELLE PERSONE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Articolo 73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1" dirty="0">
                <a:solidFill>
                  <a:srgbClr val="000000"/>
                </a:solidFill>
              </a:rPr>
              <a:t>Normativa </a:t>
            </a:r>
            <a:r>
              <a:rPr lang="it-IT" spc="-1" dirty="0" smtClean="0">
                <a:solidFill>
                  <a:srgbClr val="000000"/>
                </a:solidFill>
              </a:rPr>
              <a:t>europea IL TRATTATO DI AMSTERDAM 1999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/>
          </p:nvPr>
        </p:nvSpPr>
        <p:spPr>
          <a:xfrm>
            <a:off x="3353039" y="1604520"/>
            <a:ext cx="4562661" cy="397692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È DECRETO COMUNITARIO IN MATERIA DI IMMIGRAZIONE</a:t>
            </a:r>
          </a:p>
          <a:p>
            <a:r>
              <a:rPr lang="it-IT" sz="4800" dirty="0" smtClean="0">
                <a:solidFill>
                  <a:srgbClr val="FF0000"/>
                </a:solidFill>
              </a:rPr>
              <a:t>Il trattato di </a:t>
            </a:r>
            <a:r>
              <a:rPr lang="it-IT" sz="4800" dirty="0" err="1" smtClean="0">
                <a:solidFill>
                  <a:srgbClr val="FF0000"/>
                </a:solidFill>
              </a:rPr>
              <a:t>dublino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e’</a:t>
            </a:r>
            <a:r>
              <a:rPr lang="it-IT" sz="4800" dirty="0" smtClean="0">
                <a:solidFill>
                  <a:srgbClr val="FF0000"/>
                </a:solidFill>
              </a:rPr>
              <a:t> legge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0" y="450987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91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2"/>
          <p:cNvSpPr/>
          <p:nvPr/>
        </p:nvSpPr>
        <p:spPr>
          <a:xfrm>
            <a:off x="6858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t/>
            </a:r>
            <a:br/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43" name="CustomShape 3"/>
          <p:cNvSpPr/>
          <p:nvPr/>
        </p:nvSpPr>
        <p:spPr>
          <a:xfrm>
            <a:off x="61722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La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Convenzione di Dublino 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e’ stata firmata il 15 giugno 1990, ed entrata in vigore il 1 ° settembre 1990 per i primi dodici firmatari (Belgio, Danimarca, Francia, Germania, Grecia, Italia, Lussemburgo, Paesi Bassi, Portogallo, Spagna e Regno Unito), il 1° ottobre 1997 per Austria e Svezia, e il 1 ° gennaio 1998 per la Finlandia. La Svizzera è diventata uno dei firmatari del regolamento e il 5 giugno 2005 ha votato al 54,6% per la ratifica. </a:t>
            </a:r>
            <a:r>
              <a:t/>
            </a:r>
            <a:br/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Il regolamento di Dublino è il documento principale adottato dall’Unione in tema di diritto d’asilo. Venne emanato nel 2003, di fatto in sostituzione della Convenzione di Dublino. 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44" name="CustomShape 4"/>
          <p:cNvSpPr/>
          <p:nvPr/>
        </p:nvSpPr>
        <p:spPr>
          <a:xfrm>
            <a:off x="216000" y="2239920"/>
            <a:ext cx="5396400" cy="38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Con il </a:t>
            </a:r>
            <a:r>
              <a:rPr lang="it-IT" sz="22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Regolamento di Dublino</a:t>
            </a:r>
            <a:r>
              <a:rPr lang="it-IT" sz="22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 II del 2003 si è stabilito che </a:t>
            </a:r>
            <a:r>
              <a:rPr lang="it-IT" sz="2200" b="1" strike="noStrike" spc="-1" dirty="0">
                <a:solidFill>
                  <a:srgbClr val="CE181E"/>
                </a:solidFill>
                <a:latin typeface="Century Gothic"/>
                <a:ea typeface="DejaVu Sans"/>
              </a:rPr>
              <a:t>l’esame della richiesta sia effettuato presso lo Stato in cui è avvenuto l’ingresso.</a:t>
            </a:r>
            <a:r>
              <a:rPr lang="it-IT" sz="22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In tal modo si evita che i richiedenti siano rinviati di Paese in Paese e soprattutto si riduce la libertà di questi ultimi di scegliere il Paese europeo cui rivolgere la domanda</a:t>
            </a:r>
            <a:r>
              <a:rPr lang="it-IT" sz="22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.</a:t>
            </a:r>
            <a:endParaRPr lang="it-IT" sz="22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Forum shopping e rifugiati in orbita</a:t>
            </a:r>
            <a:endParaRPr lang="it-IT" sz="2200" b="0" strike="noStrike" spc="-1" dirty="0" smtClean="0">
              <a:solidFill>
                <a:srgbClr val="000000"/>
              </a:solidFill>
              <a:latin typeface="Century Gothic"/>
              <a:ea typeface="DejaVu Sans"/>
            </a:endParaRPr>
          </a:p>
        </p:txBody>
      </p:sp>
      <p:sp>
        <p:nvSpPr>
          <p:cNvPr id="445" name="CustomShape 5"/>
          <p:cNvSpPr/>
          <p:nvPr/>
        </p:nvSpPr>
        <p:spPr>
          <a:xfrm>
            <a:off x="1080000" y="764280"/>
            <a:ext cx="1042128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Normativa europea REGOLAMENTO DI DUBLINO</a:t>
            </a:r>
            <a:endParaRPr lang="it-IT" sz="4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609480" y="1600200"/>
            <a:ext cx="10971720" cy="44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2720" indent="-341640">
              <a:lnSpc>
                <a:spcPct val="100000"/>
              </a:lnSpc>
              <a:spcBef>
                <a:spcPts val="499"/>
              </a:spcBef>
            </a:pPr>
            <a:endParaRPr lang="it-IT" sz="1800" b="0" strike="noStrike" spc="-1" dirty="0"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499"/>
              </a:spcBef>
            </a:pPr>
            <a:endParaRPr lang="it-IT" sz="1800" b="0" strike="noStrike" spc="-1" dirty="0"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7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Il principio generale alla base del Regolamento Dublino III è che </a:t>
            </a:r>
            <a:endParaRPr lang="it-IT" sz="2000" b="0" strike="noStrike" spc="-1" dirty="0"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799"/>
              </a:spcBef>
            </a:pPr>
            <a:r>
              <a:rPr lang="it-IT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ogni domanda di asilo deve essere esaminata da un </a:t>
            </a:r>
            <a:r>
              <a:rPr lang="it-IT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solo Stato membro </a:t>
            </a:r>
            <a:endParaRPr lang="it-IT" sz="4000" b="0" strike="noStrike" spc="-1" dirty="0">
              <a:latin typeface="Arial"/>
            </a:endParaRPr>
          </a:p>
          <a:p>
            <a:pPr marL="342720" indent="-341640">
              <a:lnSpc>
                <a:spcPct val="100000"/>
              </a:lnSpc>
              <a:spcBef>
                <a:spcPts val="799"/>
              </a:spcBef>
            </a:pPr>
            <a:r>
              <a:rPr lang="it-IT" sz="2000" b="1" strike="noStrike" spc="-1" dirty="0">
                <a:solidFill>
                  <a:srgbClr val="00B0F0"/>
                </a:solidFill>
                <a:latin typeface="Arial"/>
                <a:ea typeface="DejaVu Sans"/>
              </a:rPr>
              <a:t>la competenza per l'esame di una domanda di protezione internazionale ricade </a:t>
            </a:r>
            <a:r>
              <a:rPr lang="it-IT" sz="2000" b="1" i="1" strike="noStrike" spc="-1" dirty="0">
                <a:solidFill>
                  <a:srgbClr val="00B0F0"/>
                </a:solidFill>
                <a:latin typeface="Arial"/>
                <a:ea typeface="DejaVu Sans"/>
              </a:rPr>
              <a:t>in primis</a:t>
            </a:r>
            <a:r>
              <a:rPr lang="it-IT" sz="2000" b="1" strike="noStrike" spc="-1" dirty="0">
                <a:solidFill>
                  <a:srgbClr val="00B0F0"/>
                </a:solidFill>
                <a:latin typeface="Arial"/>
                <a:ea typeface="DejaVu Sans"/>
              </a:rPr>
              <a:t> sullo Stato che ha svolto il maggior ruolo in relazione all'ingresso e al soggiorno del richiedente nel territorio degli Stati membri</a:t>
            </a:r>
            <a:r>
              <a:rPr lang="it-IT" sz="3200" b="1" strike="noStrike" spc="-1" dirty="0">
                <a:solidFill>
                  <a:srgbClr val="00B0F0"/>
                </a:solidFill>
                <a:latin typeface="Arial"/>
                <a:ea typeface="DejaVu Sans"/>
              </a:rPr>
              <a:t> </a:t>
            </a:r>
            <a:endParaRPr lang="it-IT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2"/>
          <p:cNvSpPr/>
          <p:nvPr/>
        </p:nvSpPr>
        <p:spPr>
          <a:xfrm>
            <a:off x="6858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Il cosiddetto 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Regolamento Dublino III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 è entrato invece in vigore il 1°gennaio 2014, modifica alcune delle disposizioni previste per la </a:t>
            </a:r>
            <a:r>
              <a:rPr lang="it-IT" sz="22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determinazione dello Stato membro competente all’esame della domanda di protezione 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internazionale e le modalità e tempistiche per la determinazione.. Il regolamento 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impedisce di presentare una domanda di asilo in più di uno stato membro,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e prevede che </a:t>
            </a:r>
            <a:r>
              <a:rPr lang="it-IT" sz="2200" b="1" strike="noStrike" spc="-1">
                <a:solidFill>
                  <a:srgbClr val="00A65D"/>
                </a:solidFill>
                <a:latin typeface="Century Gothic"/>
                <a:ea typeface="DejaVu Sans"/>
              </a:rPr>
              <a:t>la domanda la esamini lo stato dove il richiedente ha fatto ingresso nell’Unione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. 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(</a:t>
            </a:r>
            <a:r>
              <a:rPr lang="it-IT" sz="2200" b="0" i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fonti: Treccani, Unchr, Spraar, Cir-Onlus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)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2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6172200" y="2194560"/>
            <a:ext cx="532944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L’Europa ha adottato anche il sistema Eurodac, un</a:t>
            </a:r>
            <a:r>
              <a:rPr lang="it-IT" sz="22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 archivio comune delle impronte digitali dei richiedenti asilo</a:t>
            </a:r>
            <a:r>
              <a:rPr lang="it-IT" sz="22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usato dalla polizia per controllare se sono state presentate diverse domande. I richiedenti asilo hanno diritto a rimanere nel paese di arrivo anche se non hanno regolari documenti d’ingresso e a essere assistiti. Se la richiesta d’asilo viene respinta, il richiedente può fare appello.</a:t>
            </a:r>
            <a:endParaRPr lang="it-IT" sz="2200" b="0" strike="noStrike" spc="-1">
              <a:latin typeface="Arial"/>
            </a:endParaRPr>
          </a:p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200" b="0" i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SI ATTENDE UNA REVISIONE DEL REGOLAMENTO DI DUBLINO PER UNA PIU EQUA REDISTRIBUZIONE DEI RIFUGIATI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it-IT" sz="2200" b="0" strike="noStrike" spc="-1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53" y="160858"/>
            <a:ext cx="26860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609480" y="274680"/>
            <a:ext cx="10969560" cy="113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2400" b="1" strike="noStrike" spc="-1">
                <a:solidFill>
                  <a:srgbClr val="260000"/>
                </a:solidFill>
                <a:latin typeface="Tahoma"/>
                <a:ea typeface="Microsoft YaHei"/>
              </a:rPr>
              <a:t>Il diritto di asilo nell’ORDINAMENTO </a:t>
            </a:r>
            <a:r>
              <a:t/>
            </a:r>
            <a:br/>
            <a:r>
              <a:rPr lang="it-IT" sz="2400" b="1" strike="noStrike" spc="-1">
                <a:solidFill>
                  <a:srgbClr val="260000"/>
                </a:solidFill>
                <a:latin typeface="Tahoma"/>
                <a:ea typeface="Microsoft YaHei"/>
              </a:rPr>
              <a:t>ITALIANO</a:t>
            </a:r>
            <a:r>
              <a:rPr lang="it-IT" sz="4800" b="0" strike="noStrike" spc="-1">
                <a:solidFill>
                  <a:srgbClr val="FFFFCC"/>
                </a:solidFill>
                <a:latin typeface="Tahoma"/>
                <a:ea typeface="Microsoft YaHei"/>
              </a:rPr>
              <a:t> </a:t>
            </a:r>
            <a:endParaRPr lang="it-IT" sz="4800" b="0" strike="noStrike" spc="-1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624600" y="1628640"/>
            <a:ext cx="10969560" cy="449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38040" algn="ctr">
              <a:lnSpc>
                <a:spcPct val="100000"/>
              </a:lnSpc>
              <a:spcBef>
                <a:spcPts val="799"/>
              </a:spcBef>
            </a:pPr>
            <a:endParaRPr lang="it-IT" sz="1800" b="0" strike="noStrike" spc="-1" dirty="0">
              <a:latin typeface="Arial"/>
            </a:endParaRPr>
          </a:p>
          <a:p>
            <a:pPr marL="342720" indent="-338040" algn="ctr">
              <a:lnSpc>
                <a:spcPct val="100000"/>
              </a:lnSpc>
              <a:spcBef>
                <a:spcPts val="499"/>
              </a:spcBef>
            </a:pPr>
            <a:r>
              <a:rPr lang="it-IT" sz="2000" b="1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LEGGE ORGANICA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L’Italia è l’unico Paese dell’Unione Europea nel quale una materia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rilevante come quella del diritto d’asilo non sia ancora disciplinata in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maniera organica. 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Il sistema di tutela del diritto di asilo italiano è consacrato dalle disposizioni normative di cui al DL 151/2007 (</a:t>
            </a:r>
            <a:r>
              <a:rPr lang="it-IT" sz="2800" b="1" strike="noStrike" spc="-1" dirty="0">
                <a:solidFill>
                  <a:srgbClr val="002060"/>
                </a:solidFill>
                <a:latin typeface="Tahoma"/>
                <a:ea typeface="Microsoft YaHei"/>
              </a:rPr>
              <a:t>decreto qualifiche </a:t>
            </a: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- di rifugiato , protezione sussidiaria, profugo…..)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E dal DL 25/2008 (cosiddetto </a:t>
            </a:r>
            <a:r>
              <a:rPr lang="it-IT" sz="2800" b="1" strike="noStrike" spc="-1" dirty="0">
                <a:solidFill>
                  <a:srgbClr val="002060"/>
                </a:solidFill>
                <a:latin typeface="Tahoma"/>
                <a:ea typeface="Microsoft YaHei"/>
              </a:rPr>
              <a:t>“decreto procedure</a:t>
            </a: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”)</a:t>
            </a:r>
            <a:endParaRPr lang="it-IT" sz="2000" b="0" strike="noStrike" spc="-1" dirty="0">
              <a:latin typeface="Arial"/>
            </a:endParaRPr>
          </a:p>
          <a:p>
            <a:pPr marL="342720" indent="-338040">
              <a:lnSpc>
                <a:spcPct val="100000"/>
              </a:lnSpc>
              <a:spcBef>
                <a:spcPts val="499"/>
              </a:spcBef>
            </a:pPr>
            <a:r>
              <a:rPr lang="it-IT" sz="2800" b="0" strike="noStrike" spc="-1" dirty="0">
                <a:solidFill>
                  <a:srgbClr val="FF0000"/>
                </a:solidFill>
                <a:latin typeface="Tahoma"/>
                <a:ea typeface="Microsoft YaHei"/>
              </a:rPr>
              <a:t>La giurisprudenza consolidata ha ritenuto che, in mancanza di specifica legge di attuazione </a:t>
            </a:r>
            <a:r>
              <a:rPr lang="it-IT" sz="2800" b="0" strike="noStrike" spc="-1" dirty="0" err="1">
                <a:solidFill>
                  <a:srgbClr val="FF0000"/>
                </a:solidFill>
                <a:latin typeface="Tahoma"/>
                <a:ea typeface="Microsoft YaHei"/>
              </a:rPr>
              <a:t>dell.art</a:t>
            </a:r>
            <a:r>
              <a:rPr lang="it-IT" sz="2800" b="0" strike="noStrike" spc="-1" dirty="0">
                <a:solidFill>
                  <a:srgbClr val="FF0000"/>
                </a:solidFill>
                <a:latin typeface="Tahoma"/>
                <a:ea typeface="Microsoft YaHei"/>
              </a:rPr>
              <a:t>. 10 comma 3 della Costituzione Italiana, la normativa di cui sopra costituisce comunque attuazione del diritto di asilo costituzionale.</a:t>
            </a:r>
            <a:endParaRPr lang="it-IT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609480" y="612304"/>
            <a:ext cx="6776058" cy="38246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La prima legge a disciplinare</a:t>
            </a: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 il diritto di asilo è stata la cd. legge Martelli (L. 39/1990),</a:t>
            </a: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di cui è ancora in vigore solo </a:t>
            </a:r>
            <a:r>
              <a:rPr lang="it-IT" sz="2000" b="1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l’articolo 1 </a:t>
            </a:r>
            <a:r>
              <a:rPr lang="it-IT" sz="2000" b="1" i="1" strike="noStrike" spc="-1" dirty="0" err="1">
                <a:solidFill>
                  <a:srgbClr val="8C0000"/>
                </a:solidFill>
                <a:latin typeface="Tahoma"/>
                <a:ea typeface="Microsoft YaHei"/>
              </a:rPr>
              <a:t>sexies</a:t>
            </a:r>
            <a:r>
              <a:rPr lang="it-IT" sz="2000" b="1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 e </a:t>
            </a:r>
            <a:r>
              <a:rPr lang="it-IT" sz="2000" b="1" i="1" strike="noStrike" spc="-1" dirty="0" err="1" smtClean="0">
                <a:solidFill>
                  <a:srgbClr val="8C0000"/>
                </a:solidFill>
                <a:latin typeface="Tahoma"/>
                <a:ea typeface="Microsoft YaHei"/>
              </a:rPr>
              <a:t>septies</a:t>
            </a:r>
            <a:r>
              <a:rPr lang="it-IT" dirty="0" smtClean="0"/>
              <a:t> </a:t>
            </a:r>
            <a:r>
              <a:rPr lang="it-IT" sz="2000" b="0" strike="noStrike" spc="-1" dirty="0" smtClean="0">
                <a:solidFill>
                  <a:srgbClr val="8C0000"/>
                </a:solidFill>
                <a:latin typeface="Tahoma"/>
                <a:ea typeface="Microsoft YaHei"/>
              </a:rPr>
              <a:t>modificato </a:t>
            </a: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successivamente dalla legge Bossi-</a:t>
            </a: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Tahoma"/>
                <a:ea typeface="Microsoft YaHei"/>
              </a:rPr>
              <a:t>Fini (L. 189/2002)</a:t>
            </a:r>
            <a:r>
              <a:rPr dirty="0"/>
              <a:t/>
            </a:r>
            <a:br>
              <a:rPr dirty="0"/>
            </a:br>
            <a:endParaRPr lang="it-IT" sz="2000" b="0" strike="noStrike" spc="-1" dirty="0">
              <a:latin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9982" y="355974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it-IT" sz="2000" spc="-1" dirty="0">
                <a:solidFill>
                  <a:srgbClr val="8C0000"/>
                </a:solidFill>
                <a:latin typeface="Tahoma"/>
                <a:ea typeface="Microsoft YaHei"/>
              </a:rPr>
              <a:t>Nel 1998 la legge n. 40 del  6 marzo, nota come Legge </a:t>
            </a:r>
            <a:r>
              <a:rPr lang="it-IT" sz="2000" spc="-1" dirty="0" smtClean="0">
                <a:solidFill>
                  <a:srgbClr val="8C0000"/>
                </a:solidFill>
                <a:latin typeface="Tahoma"/>
                <a:ea typeface="Microsoft YaHei"/>
              </a:rPr>
              <a:t>Turco-Napolitano</a:t>
            </a:r>
            <a:r>
              <a:rPr lang="it-IT" sz="2000" spc="-1" dirty="0">
                <a:solidFill>
                  <a:srgbClr val="8C0000"/>
                </a:solidFill>
                <a:latin typeface="Tahoma"/>
                <a:ea typeface="Microsoft YaHei"/>
              </a:rPr>
              <a:t>, si propone di regolare organicamente l'intera materia dell'immigrazione dall'estero, nasce così il </a:t>
            </a:r>
            <a:r>
              <a:rPr lang="it-IT" sz="2000" b="1" spc="-1" dirty="0">
                <a:solidFill>
                  <a:srgbClr val="8C0000"/>
                </a:solidFill>
                <a:latin typeface="Tahoma"/>
                <a:ea typeface="Microsoft YaHei"/>
              </a:rPr>
              <a:t>D. </a:t>
            </a:r>
            <a:r>
              <a:rPr lang="it-IT" sz="2000" b="1" spc="-1" dirty="0" err="1">
                <a:solidFill>
                  <a:srgbClr val="8C0000"/>
                </a:solidFill>
                <a:latin typeface="Tahoma"/>
                <a:ea typeface="Microsoft YaHei"/>
              </a:rPr>
              <a:t>Lgs</a:t>
            </a:r>
            <a:r>
              <a:rPr lang="it-IT" sz="2000" b="1" spc="-1" dirty="0">
                <a:solidFill>
                  <a:srgbClr val="8C0000"/>
                </a:solidFill>
                <a:latin typeface="Tahoma"/>
                <a:ea typeface="Microsoft YaHei"/>
              </a:rPr>
              <a:t>. 286/1998</a:t>
            </a:r>
            <a:r>
              <a:rPr lang="it-IT" sz="2000" spc="-1" dirty="0">
                <a:solidFill>
                  <a:srgbClr val="8C0000"/>
                </a:solidFill>
                <a:latin typeface="Tahoma"/>
                <a:ea typeface="Microsoft YaHei"/>
              </a:rPr>
              <a:t>, contenente il </a:t>
            </a:r>
            <a:r>
              <a:rPr lang="it-IT" sz="2000" b="1" spc="-1" dirty="0">
                <a:solidFill>
                  <a:srgbClr val="8C0000"/>
                </a:solidFill>
                <a:latin typeface="Tahoma"/>
                <a:ea typeface="Microsoft YaHei"/>
              </a:rPr>
              <a:t>Testo Unico</a:t>
            </a:r>
            <a:r>
              <a:rPr lang="it-IT" sz="2000" spc="-1" dirty="0">
                <a:solidFill>
                  <a:srgbClr val="8C0000"/>
                </a:solidFill>
                <a:latin typeface="Tahoma"/>
                <a:ea typeface="Microsoft YaHei"/>
              </a:rPr>
              <a:t> </a:t>
            </a:r>
            <a:r>
              <a:rPr lang="it-IT" sz="2000" b="1" spc="-1" dirty="0">
                <a:solidFill>
                  <a:srgbClr val="8C0000"/>
                </a:solidFill>
                <a:latin typeface="Tahoma"/>
                <a:ea typeface="Microsoft YaHei"/>
              </a:rPr>
              <a:t>sull’immigrazione </a:t>
            </a:r>
            <a:r>
              <a:rPr lang="it-IT" sz="2000" spc="-1" dirty="0">
                <a:solidFill>
                  <a:srgbClr val="8C0000"/>
                </a:solidFill>
                <a:latin typeface="Tahoma"/>
                <a:ea typeface="Microsoft YaHei"/>
              </a:rPr>
              <a:t>(e il relativo regolamento di attuazione DPR 394/1999)</a:t>
            </a:r>
            <a:endParaRPr lang="it-IT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895480" y="764280"/>
            <a:ext cx="8605800" cy="12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it-IT" sz="4000" b="0" strike="noStrike" cap="all" spc="-1">
                <a:solidFill>
                  <a:srgbClr val="000000"/>
                </a:solidFill>
                <a:latin typeface="Century Gothic"/>
                <a:ea typeface="DejaVu Sans"/>
              </a:rPr>
              <a:t>Premesse : LE MIGRAZIONI 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685800" y="2194560"/>
            <a:ext cx="5275800" cy="40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il termine “</a:t>
            </a:r>
            <a:r>
              <a:rPr lang="it-IT" sz="2600" b="0" i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migrazione</a:t>
            </a:r>
            <a:r>
              <a:rPr lang="it-IT" sz="2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” definisce un </a:t>
            </a:r>
            <a:r>
              <a:rPr lang="it-IT" sz="26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processo di spostamento </a:t>
            </a:r>
            <a:r>
              <a:rPr lang="it-IT" sz="2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a livello di popolazione (da un Paese all’altro o all’interno di uno stesso Paese), indipendentemente dalla distanza o dalle cause e include la</a:t>
            </a:r>
            <a:r>
              <a:rPr lang="it-IT" sz="36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 </a:t>
            </a:r>
            <a:r>
              <a:rPr lang="it-IT" sz="2800" b="1" strike="noStrike" spc="-1">
                <a:solidFill>
                  <a:srgbClr val="CE181E"/>
                </a:solidFill>
                <a:latin typeface="Century Gothic"/>
                <a:ea typeface="DejaVu Sans"/>
              </a:rPr>
              <a:t>migrazione di rifugiati, persone espatriate e chi si sposta per motivi economici.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406" name="Immagine 241"/>
          <p:cNvPicPr/>
          <p:nvPr/>
        </p:nvPicPr>
        <p:blipFill>
          <a:blip r:embed="rId2"/>
          <a:stretch/>
        </p:blipFill>
        <p:spPr>
          <a:xfrm>
            <a:off x="6229800" y="2449440"/>
            <a:ext cx="5275800" cy="350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4473526" y="274320"/>
            <a:ext cx="7107674" cy="2356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Nel 2002 viene emanata la Legge 189/2002, </a:t>
            </a:r>
            <a:r>
              <a:rPr lang="it-IT" sz="2000" b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cd. Bossi-Fini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, che modifica il Testo unico sull’immigrazione, riprende ed integra l’art.</a:t>
            </a: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1 della legge n. 39/1990, introducendo, agli artt. 31 e 32, sostanziali elementi di novità, in particolare:</a:t>
            </a:r>
            <a:r>
              <a:rPr dirty="0"/>
              <a:t/>
            </a:r>
            <a:br>
              <a:rPr dirty="0"/>
            </a:br>
            <a:endParaRPr lang="it-IT" sz="2000" b="0" strike="noStrike" spc="-1" dirty="0">
              <a:latin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7963" y="2480887"/>
            <a:ext cx="87360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pc="-1" dirty="0" smtClean="0">
                <a:solidFill>
                  <a:srgbClr val="8C0000"/>
                </a:solidFill>
              </a:rPr>
              <a:t>il </a:t>
            </a:r>
            <a:r>
              <a:rPr lang="it-IT" spc="-1" dirty="0">
                <a:solidFill>
                  <a:srgbClr val="8C0000"/>
                </a:solidFill>
              </a:rPr>
              <a:t>Sistema di </a:t>
            </a:r>
            <a:r>
              <a:rPr lang="it-IT" spc="-1" dirty="0" smtClean="0">
                <a:solidFill>
                  <a:srgbClr val="8C0000"/>
                </a:solidFill>
              </a:rPr>
              <a:t>protezione</a:t>
            </a:r>
            <a:r>
              <a:rPr lang="it-IT" dirty="0" smtClean="0"/>
              <a:t> </a:t>
            </a:r>
            <a:r>
              <a:rPr lang="it-IT" b="1" spc="-1" dirty="0" smtClean="0">
                <a:solidFill>
                  <a:srgbClr val="CE181E"/>
                </a:solidFill>
              </a:rPr>
              <a:t>per </a:t>
            </a:r>
            <a:r>
              <a:rPr lang="it-IT" b="1" spc="-1" dirty="0">
                <a:solidFill>
                  <a:srgbClr val="CE181E"/>
                </a:solidFill>
              </a:rPr>
              <a:t>richiedenti asilo, rifugiati e protetti sussidiari (SPRAR)</a:t>
            </a:r>
            <a:r>
              <a:rPr lang="it-IT" spc="-1" dirty="0">
                <a:solidFill>
                  <a:srgbClr val="8C0000"/>
                </a:solidFill>
              </a:rPr>
              <a:t> – coordinato dal Servizio Centrale, attivato dal Ministero dell’Interno ed affidato all’ANCI– ed il </a:t>
            </a:r>
            <a:r>
              <a:rPr lang="it-IT" b="1" spc="-1" dirty="0">
                <a:solidFill>
                  <a:srgbClr val="8C0000"/>
                </a:solidFill>
              </a:rPr>
              <a:t>Fondo Nazionale per le Politiche ed i Servizi dell’Asilo (FNPSA)	</a:t>
            </a:r>
            <a:r>
              <a:rPr lang="it-IT" dirty="0"/>
              <a:t/>
            </a:r>
            <a:br>
              <a:rPr lang="it-IT" dirty="0"/>
            </a:br>
            <a:r>
              <a:rPr lang="it-IT" spc="-1" dirty="0">
                <a:solidFill>
                  <a:srgbClr val="8C0000"/>
                </a:solidFill>
              </a:rPr>
              <a:t>	-</a:t>
            </a:r>
            <a:endParaRPr lang="it-IT" spc="-1" dirty="0"/>
          </a:p>
          <a:p>
            <a:pPr>
              <a:lnSpc>
                <a:spcPct val="100000"/>
              </a:lnSpc>
            </a:pPr>
            <a:r>
              <a:rPr lang="it-IT" spc="-1" dirty="0">
                <a:solidFill>
                  <a:srgbClr val="8C0000"/>
                </a:solidFill>
              </a:rPr>
              <a:t>Le </a:t>
            </a:r>
            <a:r>
              <a:rPr lang="it-IT" b="1" spc="-1" dirty="0">
                <a:solidFill>
                  <a:srgbClr val="CE181E"/>
                </a:solidFill>
              </a:rPr>
              <a:t>Commissioni Territoriali</a:t>
            </a:r>
            <a:r>
              <a:rPr lang="it-IT" spc="-1" dirty="0">
                <a:solidFill>
                  <a:srgbClr val="8C0000"/>
                </a:solidFill>
              </a:rPr>
              <a:t> </a:t>
            </a:r>
            <a:r>
              <a:rPr lang="it-IT" b="1" spc="-1" dirty="0">
                <a:solidFill>
                  <a:srgbClr val="C00000"/>
                </a:solidFill>
              </a:rPr>
              <a:t>per il riconoscimento della protezione internazionale </a:t>
            </a:r>
            <a:r>
              <a:rPr lang="it-IT" spc="-1" dirty="0">
                <a:solidFill>
                  <a:srgbClr val="8C0000"/>
                </a:solidFill>
              </a:rPr>
              <a:t>(attualmente sono oltre 40 comprese le sezioni), la Commissione Nazionale e la sua Sezione speciale, detta “Stralcio” (ormai sciolta) per le domande presentate prima del 21 aprile 2005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				4 ottobre 2018 DL su “sicurezza ed immigrazione” n 113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00" b="0" strike="noStrike" spc="-1">
                <a:solidFill>
                  <a:srgbClr val="000000"/>
                </a:solidFill>
                <a:latin typeface="Arial"/>
              </a:rPr>
              <a:t>Elemento di maggiore impatto: abrogazione del permesso di soggiorno per</a:t>
            </a:r>
            <a:r>
              <a:rPr lang="it-IT" sz="2600" b="1" strike="noStrike" spc="-1">
                <a:solidFill>
                  <a:srgbClr val="FFF200"/>
                </a:solidFill>
                <a:latin typeface="Arial"/>
              </a:rPr>
              <a:t> </a:t>
            </a:r>
            <a:r>
              <a:rPr lang="it-IT" sz="2600" b="1" strike="noStrike" spc="-1">
                <a:solidFill>
                  <a:srgbClr val="72BF44"/>
                </a:solidFill>
                <a:latin typeface="Arial"/>
              </a:rPr>
              <a:t>motivi umanitari,  </a:t>
            </a:r>
            <a:r>
              <a:rPr lang="it-IT" sz="2600" b="0" strike="noStrike" spc="-1">
                <a:solidFill>
                  <a:srgbClr val="72BF44"/>
                </a:solidFill>
                <a:latin typeface="Arial"/>
              </a:rPr>
              <a:t>sostituito con permessi “speciali”</a:t>
            </a:r>
            <a:endParaRPr lang="it-IT" sz="2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00" b="1" strike="noStrike" spc="-1">
                <a:solidFill>
                  <a:srgbClr val="820F71"/>
                </a:solidFill>
                <a:latin typeface="Arial"/>
              </a:rPr>
              <a:t>Conseguenza: chi non avra’ il rinnovo del permesso di soggiorno diventera’ un irregolare e non avrà accesso alle cure sanitarie</a:t>
            </a:r>
            <a:endParaRPr lang="it-IT" sz="2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00" b="0" strike="noStrike" spc="-1">
                <a:solidFill>
                  <a:srgbClr val="820F71"/>
                </a:solidFill>
                <a:latin typeface="Arial"/>
              </a:rPr>
              <a:t>Altro elemento di grande impatto</a:t>
            </a:r>
            <a:r>
              <a:rPr lang="it-IT" sz="2600" b="1" strike="noStrike" spc="-1">
                <a:solidFill>
                  <a:srgbClr val="CE181E"/>
                </a:solidFill>
                <a:latin typeface="Arial"/>
              </a:rPr>
              <a:t> è la riduzione dei fondi per l’accoglienza e conseguente abrogazione di SPRAR che diventa SIPROIMI  e di tutte le pratiche previste per l’integrazione (corsi di formazione, insegnamento della lingua italiana, inserimento socio lavorativo) 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7750" cy="67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it-IT" sz="3600" b="0" strike="noStrike" spc="-1">
                <a:solidFill>
                  <a:srgbClr val="000000"/>
                </a:solidFill>
                <a:latin typeface="Arial"/>
              </a:rPr>
              <a:t>IL DECRETO SICUREZZA COSA MODIFICA ?</a:t>
            </a:r>
            <a:endParaRPr lang="it-IT" sz="3600" b="0" strike="noStrike" spc="-1"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latin typeface="Arial"/>
              </a:rPr>
              <a:t>Permessi di soggiorno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/>
              </a:rPr>
              <a:t>Viene </a:t>
            </a:r>
            <a:r>
              <a:rPr lang="it-IT" sz="1800" b="1" strike="noStrike" spc="-1">
                <a:solidFill>
                  <a:srgbClr val="FF0000"/>
                </a:solidFill>
                <a:latin typeface="Arial"/>
              </a:rPr>
              <a:t>cancellato il permesso di soggiorno per motivi umanitari </a:t>
            </a:r>
            <a:r>
              <a:rPr lang="it-IT" sz="1800" b="0" strike="noStrike" spc="-1">
                <a:solidFill>
                  <a:srgbClr val="FF0000"/>
                </a:solidFill>
                <a:latin typeface="Arial"/>
              </a:rPr>
              <a:t>(articolo 1), che aveva la durata di due anni e consentiva l'accesso al lavoro, al servizio sanitario nazionale, all'assistenza sociale e all'edilizia residenziale.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FF0000"/>
                </a:solidFill>
                <a:latin typeface="Arial"/>
              </a:rPr>
              <a:t>Al suo posto vengono introdotti permessi per</a:t>
            </a:r>
            <a:r>
              <a:rPr lang="it-IT" sz="2200" b="0" strike="noStrike" spc="-1">
                <a:solidFill>
                  <a:srgbClr val="8F187C"/>
                </a:solidFill>
                <a:latin typeface="Arial"/>
              </a:rPr>
              <a:t> </a:t>
            </a:r>
            <a:r>
              <a:rPr lang="it-IT" sz="2200" b="1" strike="noStrike" spc="-1">
                <a:solidFill>
                  <a:srgbClr val="8F187C"/>
                </a:solidFill>
                <a:latin typeface="Arial"/>
              </a:rPr>
              <a:t>"protezione speciale" (un anno), "per calamità naturale nel Paese di origine" (sei mesi), "per condizioni di salute gravi" (un anno), "per atti di particolare valore civile" e "per casi speciali" (vittime di violenza grave o sfruttamento lavorativo).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4149" y="889844"/>
            <a:ext cx="10536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72727"/>
                </a:solidFill>
                <a:latin typeface="Muli"/>
              </a:rPr>
              <a:t>2018 SIPROIMI – Sistema di protezione per titolari di protezione internazionale e per minori stranieri non accompagnati</a:t>
            </a:r>
            <a:endParaRPr lang="it-IT" sz="2400" dirty="0">
              <a:solidFill>
                <a:srgbClr val="272727"/>
              </a:solidFill>
              <a:latin typeface="Muli"/>
            </a:endParaRPr>
          </a:p>
          <a:p>
            <a:endParaRPr lang="it-IT" sz="2400" dirty="0" smtClean="0">
              <a:solidFill>
                <a:srgbClr val="767474"/>
              </a:solidFill>
              <a:latin typeface="Muli"/>
            </a:endParaRPr>
          </a:p>
          <a:p>
            <a:r>
              <a:rPr lang="it-IT" sz="2400" dirty="0" smtClean="0">
                <a:solidFill>
                  <a:srgbClr val="767474"/>
                </a:solidFill>
                <a:latin typeface="Muli"/>
              </a:rPr>
              <a:t>Il </a:t>
            </a:r>
            <a:r>
              <a:rPr lang="it-IT" sz="2400" dirty="0">
                <a:solidFill>
                  <a:srgbClr val="767474"/>
                </a:solidFill>
                <a:latin typeface="Muli"/>
              </a:rPr>
              <a:t>D.L. 4 ottobre 2018, n. 113, convertito in Legge 1 dicembre 2018, n. 132, rinomina il </a:t>
            </a:r>
            <a:r>
              <a:rPr lang="it-IT" sz="2400" b="1" i="1" dirty="0">
                <a:solidFill>
                  <a:srgbClr val="767474"/>
                </a:solidFill>
                <a:latin typeface="Muli"/>
              </a:rPr>
              <a:t>Sistema di protezione per richiedenti asilo, rifugiati e minori stranieri non accompagnati </a:t>
            </a:r>
            <a:r>
              <a:rPr lang="it-IT" sz="2400" i="1" dirty="0">
                <a:solidFill>
                  <a:srgbClr val="767474"/>
                </a:solidFill>
                <a:latin typeface="Muli"/>
              </a:rPr>
              <a:t>– </a:t>
            </a:r>
            <a:r>
              <a:rPr lang="it-IT" sz="2400" b="1" i="1" dirty="0">
                <a:solidFill>
                  <a:srgbClr val="767474"/>
                </a:solidFill>
                <a:latin typeface="Muli"/>
              </a:rPr>
              <a:t>SPRAR</a:t>
            </a:r>
            <a:r>
              <a:rPr lang="it-IT" sz="2400" i="1" dirty="0">
                <a:solidFill>
                  <a:srgbClr val="767474"/>
                </a:solidFill>
                <a:latin typeface="Muli"/>
              </a:rPr>
              <a:t> </a:t>
            </a:r>
            <a:r>
              <a:rPr lang="it-IT" sz="2400" dirty="0">
                <a:solidFill>
                  <a:srgbClr val="767474"/>
                </a:solidFill>
                <a:latin typeface="Muli"/>
              </a:rPr>
              <a:t> in  </a:t>
            </a:r>
            <a:r>
              <a:rPr lang="it-IT" sz="2400" b="1" i="1" dirty="0">
                <a:solidFill>
                  <a:srgbClr val="FF0000"/>
                </a:solidFill>
                <a:latin typeface="Muli"/>
              </a:rPr>
              <a:t>SIPROIMI – Sistema di protezione per titolari di protezione internazionale e per i minori stranieri non accompagnati</a:t>
            </a:r>
            <a:r>
              <a:rPr lang="it-IT" sz="2400" b="1" dirty="0">
                <a:solidFill>
                  <a:srgbClr val="FF0000"/>
                </a:solidFill>
                <a:latin typeface="Muli"/>
              </a:rPr>
              <a:t>. </a:t>
            </a:r>
            <a:r>
              <a:rPr lang="it-IT" sz="2400" b="1" dirty="0">
                <a:solidFill>
                  <a:srgbClr val="767474"/>
                </a:solidFill>
                <a:latin typeface="Muli"/>
              </a:rPr>
              <a:t> </a:t>
            </a:r>
            <a:r>
              <a:rPr lang="it-IT" sz="2400" dirty="0">
                <a:solidFill>
                  <a:srgbClr val="767474"/>
                </a:solidFill>
                <a:latin typeface="Muli"/>
              </a:rPr>
              <a:t>L’accesso al Sistema oggi è riservato ai titolari di protezione internazionale e a tutti i minori stranieri non accompagnati. Inoltre, la nuova disposizione normativa prevede che possano accedere ai servizi di accoglienza integrata del SIPROIMI anche i titolari di permesso di soggiorno per: vittime di violenza o tratta, vittime di violenza domestica, motivi di salute, vittime di sfruttamento lavorativo, calamità, atti di particolare valore civile.</a:t>
            </a:r>
          </a:p>
          <a:p>
            <a:r>
              <a:rPr lang="it-IT" sz="2400" dirty="0">
                <a:solidFill>
                  <a:srgbClr val="767474"/>
                </a:solidFill>
                <a:latin typeface="Muli"/>
              </a:rPr>
              <a:t> </a:t>
            </a:r>
            <a:endParaRPr lang="it-IT" b="0" i="0" dirty="0">
              <a:solidFill>
                <a:srgbClr val="767474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7369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4583880" y="273600"/>
            <a:ext cx="69973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4000" b="0" strike="noStrike" spc="-1">
                <a:solidFill>
                  <a:srgbClr val="002060"/>
                </a:solidFill>
                <a:latin typeface="Arial"/>
              </a:rPr>
              <a:t>ISTITUZIONE DEI CPR (CENTRI PER IL RIMPATRIO)</a:t>
            </a:r>
            <a:endParaRPr lang="it-IT" sz="4000" b="0" strike="noStrike" spc="-1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800" b="1" strike="noStrike" spc="-1" dirty="0">
                <a:latin typeface="Arial"/>
              </a:rPr>
              <a:t>Centri di permanenza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latin typeface="Arial"/>
              </a:rPr>
              <a:t>La durata massima del trattenimento degli stranieri nei Centri di permanenza per il rimpatrio viene allungata (articolo 2) dagli attuali 90 a </a:t>
            </a:r>
            <a:r>
              <a:rPr lang="it-IT" sz="1800" b="0" strike="noStrike" spc="-1" dirty="0">
                <a:solidFill>
                  <a:srgbClr val="FF0000"/>
                </a:solidFill>
                <a:latin typeface="Arial"/>
              </a:rPr>
              <a:t>180 giorni, periodo ritenuto necessario all'accertamento dell'identità e della nazionalità del migrante.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12" y="639297"/>
            <a:ext cx="2621507" cy="17436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40" y="1407444"/>
            <a:ext cx="2657475" cy="17240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130" y="416772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4800" b="1" strike="noStrike" spc="-1">
                <a:solidFill>
                  <a:srgbClr val="002060"/>
                </a:solidFill>
                <a:latin typeface="Arial"/>
              </a:rPr>
              <a:t>FAVORIRE I RIMPATRI</a:t>
            </a:r>
            <a:endParaRPr lang="it-IT" sz="4800" b="0" strike="noStrike" spc="-1"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latin typeface="Arial"/>
              </a:rPr>
              <a:t>Fondo rimpatri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/>
              </a:rPr>
              <a:t>l'articolo 6 assegna al Fondo rimpatri del Viminale le somme stanziate con la legge di bilancio per programmi di</a:t>
            </a:r>
            <a:r>
              <a:rPr lang="it-IT" sz="2200" b="1" strike="noStrike" spc="-1">
                <a:solidFill>
                  <a:srgbClr val="A3238E"/>
                </a:solidFill>
                <a:latin typeface="Arial"/>
              </a:rPr>
              <a:t> ritorno  volontario assistito: fondi per il viaggio e inserimento 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it-IT" sz="2200" b="0" strike="noStrike" spc="-1">
              <a:latin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40" y="3897288"/>
            <a:ext cx="3810000" cy="2857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40" y="699645"/>
            <a:ext cx="25336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2200" b="1" strike="noStrike" spc="-1">
                <a:solidFill>
                  <a:srgbClr val="000000"/>
                </a:solidFill>
                <a:latin typeface="Arial"/>
              </a:rPr>
              <a:t>TAVOLO  PROVINCIALE DI ACCOGLIENZA  DEI RICHIEDENTI LA PROTEZIONE INTERNAZIONALE SOGGIORNANTI NEL TERRITORIO DELLA PROVINCIA DI GORIZIA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CTI nato 2016.</a:t>
            </a:r>
            <a:endParaRPr lang="it-IT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Di cui fa parte anche l’Ordine dei Medici della Provincia di Gorizia dal</a:t>
            </a:r>
            <a:endParaRPr lang="it-IT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latin typeface="Arial"/>
              </a:rPr>
              <a:t>Si riunisce mensilmente per fare il punto sulla situazione migratoria nel nostro territorio per analisi e confronto tra le parti 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7" name="Immagine 466"/>
          <p:cNvPicPr/>
          <p:nvPr/>
        </p:nvPicPr>
        <p:blipFill>
          <a:blip r:embed="rId2"/>
          <a:stretch/>
        </p:blipFill>
        <p:spPr>
          <a:xfrm>
            <a:off x="6231960" y="1604520"/>
            <a:ext cx="514368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Immagine 468"/>
          <p:cNvPicPr/>
          <p:nvPr/>
        </p:nvPicPr>
        <p:blipFill>
          <a:blip r:embed="rId2"/>
          <a:stretch/>
        </p:blipFill>
        <p:spPr>
          <a:xfrm>
            <a:off x="936000" y="72000"/>
            <a:ext cx="5039640" cy="6695640"/>
          </a:xfrm>
          <a:prstGeom prst="rect">
            <a:avLst/>
          </a:prstGeom>
          <a:ln>
            <a:noFill/>
          </a:ln>
        </p:spPr>
      </p:pic>
      <p:pic>
        <p:nvPicPr>
          <p:cNvPr id="470" name="Immagine 469"/>
          <p:cNvPicPr/>
          <p:nvPr/>
        </p:nvPicPr>
        <p:blipFill>
          <a:blip r:embed="rId3"/>
          <a:stretch/>
        </p:blipFill>
        <p:spPr>
          <a:xfrm>
            <a:off x="6822000" y="0"/>
            <a:ext cx="4266000" cy="66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9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it-IT" i="1" dirty="0" smtClean="0">
                <a:latin typeface="Baskerville Old Face" panose="02020602080505020303" pitchFamily="18" charset="0"/>
                <a:ea typeface="BatangChe" panose="02030609000101010101" pitchFamily="49" charset="-127"/>
              </a:rPr>
              <a:t>Grazie per l’attenzione</a:t>
            </a:r>
          </a:p>
          <a:p>
            <a:r>
              <a:rPr lang="it-IT" i="1" dirty="0" smtClean="0">
                <a:latin typeface="Baskerville Old Face" panose="02020602080505020303" pitchFamily="18" charset="0"/>
                <a:ea typeface="BatangChe" panose="02030609000101010101" pitchFamily="49" charset="-127"/>
              </a:rPr>
              <a:t>Laura Zulli</a:t>
            </a:r>
            <a:endParaRPr lang="it-IT" i="1" dirty="0">
              <a:latin typeface="Baskerville Old Face" panose="02020602080505020303" pitchFamily="18" charset="0"/>
              <a:ea typeface="BatangChe" panose="02030609000101010101" pitchFamily="49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951" y="477216"/>
            <a:ext cx="3031141" cy="22128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752" y="4068378"/>
            <a:ext cx="2466975" cy="1847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0" y="4068378"/>
            <a:ext cx="3648075" cy="12477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777" y="15864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624240" y="259920"/>
            <a:ext cx="10969200" cy="11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260000"/>
                </a:solidFill>
                <a:latin typeface="Arial"/>
                <a:ea typeface="DejaVu Sans"/>
              </a:rPr>
              <a:t>Come affrontare il problema : Cronistoria</a:t>
            </a:r>
            <a:r>
              <a:rPr lang="it-IT" sz="4400" b="0" strike="noStrike" spc="-1">
                <a:solidFill>
                  <a:srgbClr val="260000"/>
                </a:solidFill>
                <a:latin typeface="Arial"/>
                <a:ea typeface="DejaVu Sans"/>
              </a:rPr>
              <a:t> 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609480" y="1600200"/>
            <a:ext cx="10969200" cy="449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endParaRPr lang="it-IT" sz="1800" b="0" strike="noStrike" spc="-1" dirty="0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1921  Società delle Nazioni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, per il tramite del suo diplomatico </a:t>
            </a:r>
            <a:r>
              <a:rPr lang="it-IT" sz="2000" b="0" strike="noStrike" spc="-1" dirty="0" err="1">
                <a:solidFill>
                  <a:srgbClr val="8C0000"/>
                </a:solidFill>
                <a:latin typeface="Arial"/>
                <a:ea typeface="DejaVu Sans"/>
              </a:rPr>
              <a:t>Nansen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 chiarì che la </a:t>
            </a:r>
            <a:r>
              <a:rPr lang="it-IT" sz="2400" b="1" strike="noStrike" spc="-1" dirty="0">
                <a:solidFill>
                  <a:srgbClr val="7030A0"/>
                </a:solidFill>
                <a:latin typeface="Arial"/>
                <a:ea typeface="DejaVu Sans"/>
              </a:rPr>
              <a:t>protezione dei rifugiati è un obbligo ineludibile tra stati. </a:t>
            </a:r>
            <a:endParaRPr lang="it-IT" sz="2000" b="1" strike="noStrike" spc="-1" dirty="0">
              <a:solidFill>
                <a:srgbClr val="7030A0"/>
              </a:solidFill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1922 Creazione del passaporto </a:t>
            </a:r>
            <a:r>
              <a:rPr lang="it-IT" sz="2000" b="0" strike="noStrike" spc="-1" dirty="0" err="1">
                <a:solidFill>
                  <a:srgbClr val="8C0000"/>
                </a:solidFill>
                <a:latin typeface="Arial"/>
                <a:ea typeface="DejaVu Sans"/>
              </a:rPr>
              <a:t>Nansen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, primo documento internazionale per le persone che hanno bisogno di una forma di protezione</a:t>
            </a:r>
            <a:endParaRPr lang="it-IT" sz="2000" b="0" strike="noStrike" spc="-1" dirty="0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1948 Dichiarazione universale dei diritti dell’uomo, contenente il diritto a chiede asilo dalle persecuzioni</a:t>
            </a:r>
            <a:endParaRPr lang="it-IT" sz="2400" b="1" strike="noStrike" spc="-1" dirty="0">
              <a:solidFill>
                <a:srgbClr val="FF0000"/>
              </a:solidFill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1950 Convenzione di Ginevra definisce il concetto di rifugiato </a:t>
            </a:r>
            <a:endParaRPr lang="it-IT" sz="2400" b="1" strike="noStrike" spc="-1" dirty="0">
              <a:solidFill>
                <a:srgbClr val="00B050"/>
              </a:solidFill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1967 Protocollo addizionale  alla convenzione di Ginevra</a:t>
            </a:r>
            <a:endParaRPr lang="it-IT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806480" y="723331"/>
            <a:ext cx="8415360" cy="3667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32000" lvl="1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Il quadro normativo che regola la materia del diritto d’asilo è </a:t>
            </a:r>
            <a:r>
              <a:rPr lang="it-IT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complesso e articolato</a:t>
            </a: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: </a:t>
            </a:r>
            <a:endParaRPr lang="it-IT" sz="2800" b="0" strike="noStrike" spc="-1" dirty="0">
              <a:latin typeface="Arial"/>
            </a:endParaRPr>
          </a:p>
          <a:p>
            <a:pPr marL="216000" indent="-2124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si compone di atti relativi alla </a:t>
            </a:r>
            <a:r>
              <a:rPr lang="it-IT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legislazione </a:t>
            </a:r>
            <a:r>
              <a:rPr lang="it-IT" sz="28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internazionale</a:t>
            </a:r>
            <a:r>
              <a:rPr lang="it-IT" sz="2800" b="0" strike="noStrike" spc="-1" dirty="0" err="1">
                <a:solidFill>
                  <a:srgbClr val="8C0000"/>
                </a:solidFill>
                <a:latin typeface="Arial"/>
                <a:ea typeface="DejaVu Sans"/>
              </a:rPr>
              <a:t>,a</a:t>
            </a: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 quella </a:t>
            </a:r>
            <a:r>
              <a:rPr lang="it-IT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europea </a:t>
            </a: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ed a quella prodotta dai </a:t>
            </a:r>
            <a:r>
              <a:rPr lang="it-IT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singoli Stati</a:t>
            </a:r>
            <a:r>
              <a:rPr lang="it-IT" sz="28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.</a:t>
            </a:r>
            <a:endParaRPr lang="it-IT" sz="2800" b="0" strike="noStrike" spc="-1" dirty="0">
              <a:latin typeface="Arial"/>
            </a:endParaRPr>
          </a:p>
        </p:txBody>
      </p:sp>
      <p:pic>
        <p:nvPicPr>
          <p:cNvPr id="410" name="Picture 2"/>
          <p:cNvPicPr/>
          <p:nvPr/>
        </p:nvPicPr>
        <p:blipFill>
          <a:blip r:embed="rId3"/>
          <a:stretch/>
        </p:blipFill>
        <p:spPr>
          <a:xfrm>
            <a:off x="0" y="4391640"/>
            <a:ext cx="4007160" cy="2465640"/>
          </a:xfrm>
          <a:prstGeom prst="rect">
            <a:avLst/>
          </a:prstGeom>
          <a:ln>
            <a:noFill/>
          </a:ln>
        </p:spPr>
      </p:pic>
      <p:pic>
        <p:nvPicPr>
          <p:cNvPr id="411" name="Picture 4"/>
          <p:cNvPicPr/>
          <p:nvPr/>
        </p:nvPicPr>
        <p:blipFill>
          <a:blip r:embed="rId4"/>
          <a:stretch/>
        </p:blipFill>
        <p:spPr>
          <a:xfrm>
            <a:off x="8040240" y="4391640"/>
            <a:ext cx="4151160" cy="2465640"/>
          </a:xfrm>
          <a:prstGeom prst="rect">
            <a:avLst/>
          </a:prstGeom>
          <a:ln>
            <a:noFill/>
          </a:ln>
        </p:spPr>
      </p:pic>
      <p:pic>
        <p:nvPicPr>
          <p:cNvPr id="412" name="Picture 6"/>
          <p:cNvPicPr/>
          <p:nvPr/>
        </p:nvPicPr>
        <p:blipFill>
          <a:blip r:embed="rId5"/>
          <a:stretch/>
        </p:blipFill>
        <p:spPr>
          <a:xfrm>
            <a:off x="4007880" y="4391640"/>
            <a:ext cx="4175640" cy="2465640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/>
          <p:nvPr/>
        </p:nvPicPr>
        <p:blipFill>
          <a:blip r:embed="rId3"/>
          <a:stretch/>
        </p:blipFill>
        <p:spPr>
          <a:xfrm>
            <a:off x="152400" y="4544040"/>
            <a:ext cx="4007160" cy="2465640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/>
          <p:nvPr/>
        </p:nvPicPr>
        <p:blipFill>
          <a:blip r:embed="rId3"/>
          <a:stretch/>
        </p:blipFill>
        <p:spPr>
          <a:xfrm>
            <a:off x="59567" y="4544040"/>
            <a:ext cx="4007160" cy="2465640"/>
          </a:xfrm>
          <a:prstGeom prst="rect">
            <a:avLst/>
          </a:prstGeom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/>
          <a:stretch/>
        </p:blipFill>
        <p:spPr>
          <a:xfrm>
            <a:off x="0" y="4544040"/>
            <a:ext cx="4007160" cy="246564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3"/>
          <a:stretch/>
        </p:blipFill>
        <p:spPr>
          <a:xfrm>
            <a:off x="152400" y="4696440"/>
            <a:ext cx="4007160" cy="246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609120" y="274320"/>
            <a:ext cx="9515520" cy="77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838080" indent="-834480"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000" b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IL QUADRO INTERNAZIONALE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 </a:t>
            </a:r>
            <a:r>
              <a:rPr lang="it-IT" sz="2000" b="1" strike="noStrike" spc="-1" dirty="0">
                <a:solidFill>
                  <a:srgbClr val="8C0000"/>
                </a:solidFill>
                <a:latin typeface="Arial"/>
                <a:ea typeface="DejaVu Sans"/>
              </a:rPr>
              <a:t>la Dichiarazione Universale dei Diritti </a:t>
            </a:r>
            <a:r>
              <a:rPr lang="it-IT" sz="2000" b="1" strike="noStrike" spc="-1" dirty="0" smtClean="0">
                <a:solidFill>
                  <a:srgbClr val="8C0000"/>
                </a:solidFill>
                <a:latin typeface="Arial"/>
                <a:ea typeface="DejaVu Sans"/>
              </a:rPr>
              <a:t>dell’Uomo,</a:t>
            </a:r>
            <a:r>
              <a:rPr lang="it-IT" dirty="0"/>
              <a:t> 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dell’Assemblea Generale delle Nazioni </a:t>
            </a:r>
            <a:r>
              <a:rPr lang="it-IT" sz="2000" b="0" strike="noStrike" spc="-1" dirty="0" smtClean="0">
                <a:solidFill>
                  <a:srgbClr val="8C0000"/>
                </a:solidFill>
                <a:latin typeface="Arial"/>
                <a:ea typeface="DejaVu Sans"/>
              </a:rPr>
              <a:t>Unite del 1948 </a:t>
            </a:r>
            <a:r>
              <a:rPr lang="it-IT" sz="2000" b="0" strike="noStrike" spc="-1" dirty="0">
                <a:solidFill>
                  <a:srgbClr val="8C0000"/>
                </a:solidFill>
                <a:latin typeface="Arial"/>
                <a:ea typeface="DejaVu Sans"/>
              </a:rPr>
              <a:t>è il </a:t>
            </a:r>
            <a:r>
              <a:rPr lang="it-IT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primo documento che sancisce, a livello mondiale, i diritti fondamentali dell’essere umano. </a:t>
            </a:r>
            <a:r>
              <a:rPr sz="2000" b="1" dirty="0">
                <a:solidFill>
                  <a:srgbClr val="FF0000"/>
                </a:solidFill>
              </a:rPr>
              <a:t/>
            </a:r>
            <a:br>
              <a:rPr sz="2000" b="1" dirty="0">
                <a:solidFill>
                  <a:srgbClr val="FF0000"/>
                </a:solidFill>
              </a:rPr>
            </a:br>
            <a:r>
              <a:rPr sz="2000" b="1" dirty="0">
                <a:solidFill>
                  <a:srgbClr val="FF0000"/>
                </a:solidFill>
              </a:rPr>
              <a:t/>
            </a:r>
            <a:br>
              <a:rPr sz="2000" b="1" dirty="0">
                <a:solidFill>
                  <a:srgbClr val="FF0000"/>
                </a:solidFill>
              </a:rPr>
            </a:br>
            <a:r>
              <a:rPr lang="it-IT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L’ art. 14 stabilisce, infatti, il</a:t>
            </a:r>
            <a:r>
              <a:rPr sz="2000" b="1" dirty="0">
                <a:solidFill>
                  <a:srgbClr val="FF0000"/>
                </a:solidFill>
              </a:rPr>
              <a:t/>
            </a:r>
            <a:br>
              <a:rPr sz="2000" b="1" dirty="0">
                <a:solidFill>
                  <a:srgbClr val="FF0000"/>
                </a:solidFill>
              </a:rPr>
            </a:br>
            <a:r>
              <a:rPr lang="it-IT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“diritto di cercare e di godere in altri paesi asilo dalle persecuzioni”.</a:t>
            </a:r>
            <a:r>
              <a:rPr sz="2000" b="1" dirty="0">
                <a:solidFill>
                  <a:srgbClr val="FF0000"/>
                </a:solidFill>
              </a:rPr>
              <a:t/>
            </a:r>
            <a:br>
              <a:rPr sz="2000" b="1" dirty="0">
                <a:solidFill>
                  <a:srgbClr val="FF0000"/>
                </a:solidFill>
              </a:rPr>
            </a:br>
            <a:r>
              <a:rPr sz="2000" b="1" dirty="0">
                <a:solidFill>
                  <a:srgbClr val="FF0000"/>
                </a:solidFill>
              </a:rPr>
              <a:t/>
            </a:r>
            <a:br>
              <a:rPr sz="2000" b="1" dirty="0">
                <a:solidFill>
                  <a:srgbClr val="FF0000"/>
                </a:solidFill>
              </a:rPr>
            </a:br>
            <a:r>
              <a:rPr dirty="0"/>
              <a:t/>
            </a:r>
            <a:br>
              <a:rPr dirty="0"/>
            </a:br>
            <a:endParaRPr lang="it-IT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iritti dell'uomo 19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7" y="122830"/>
            <a:ext cx="11253953" cy="67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914400" y="1767960"/>
            <a:ext cx="10359720" cy="17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it-IT" sz="1800" b="0" strike="noStrike" spc="-1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1152000" y="360000"/>
            <a:ext cx="10653840" cy="57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2400" b="1" strike="noStrike" spc="-1">
                <a:solidFill>
                  <a:srgbClr val="0070C0"/>
                </a:solidFill>
                <a:latin typeface="Tahoma"/>
                <a:ea typeface="DejaVu Sans"/>
              </a:rPr>
              <a:t>Ma il primo documento in cui si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2400" b="1" strike="noStrike" spc="-1">
                <a:solidFill>
                  <a:srgbClr val="0070C0"/>
                </a:solidFill>
                <a:latin typeface="Tahoma"/>
                <a:ea typeface="DejaVu Sans"/>
              </a:rPr>
              <a:t>affronta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2400" b="1" strike="noStrike" spc="-1">
                <a:solidFill>
                  <a:srgbClr val="0070C0"/>
                </a:solidFill>
                <a:latin typeface="Tahoma"/>
                <a:ea typeface="DejaVu Sans"/>
              </a:rPr>
              <a:t>in maniera compiuta la questione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2400" b="1" strike="noStrike" spc="-1">
                <a:solidFill>
                  <a:srgbClr val="0070C0"/>
                </a:solidFill>
                <a:latin typeface="Tahoma"/>
                <a:ea typeface="DejaVu Sans"/>
              </a:rPr>
              <a:t>è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3200" b="1" strike="noStrike" spc="-1">
                <a:solidFill>
                  <a:srgbClr val="7030A0"/>
                </a:solidFill>
                <a:latin typeface="Tahoma"/>
                <a:ea typeface="DejaVu Sans"/>
              </a:rPr>
              <a:t>la </a:t>
            </a:r>
            <a:r>
              <a:rPr lang="it-IT" sz="3200" b="1" i="1" strike="noStrike" spc="-1">
                <a:solidFill>
                  <a:srgbClr val="7030A0"/>
                </a:solidFill>
                <a:latin typeface="Tahoma"/>
                <a:ea typeface="DejaVu Sans"/>
              </a:rPr>
              <a:t>Convenzione delle Nazioni Unite relativa allo Status dei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3200" b="1" i="1" strike="noStrike" spc="-1">
                <a:solidFill>
                  <a:srgbClr val="7030A0"/>
                </a:solidFill>
                <a:latin typeface="Tahoma"/>
                <a:ea typeface="DejaVu Sans"/>
              </a:rPr>
              <a:t>Rifugiati</a:t>
            </a:r>
            <a:r>
              <a:rPr lang="it-IT" sz="3200" b="1" strike="noStrike" spc="-1">
                <a:solidFill>
                  <a:srgbClr val="7030A0"/>
                </a:solidFill>
                <a:latin typeface="Tahoma"/>
                <a:ea typeface="DejaVu Sans"/>
              </a:rPr>
              <a:t>, </a:t>
            </a: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endParaRPr lang="it-IT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98"/>
              </a:spcBef>
            </a:pPr>
            <a:r>
              <a:rPr lang="it-IT" sz="2400" b="0" strike="noStrike" spc="-1">
                <a:solidFill>
                  <a:srgbClr val="8C0000"/>
                </a:solidFill>
                <a:latin typeface="Tahoma"/>
                <a:ea typeface="DejaVu Sans"/>
              </a:rPr>
              <a:t>adottata a Ginevra il 28 luglio 1951 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99"/>
              </a:spcBef>
            </a:pPr>
            <a:r>
              <a:rPr lang="it-IT" sz="3600" b="0" strike="noStrike" spc="-1">
                <a:solidFill>
                  <a:srgbClr val="FFFFFF"/>
                </a:solidFill>
                <a:latin typeface="Tahoma"/>
                <a:ea typeface="DejaVu Sans"/>
              </a:rPr>
              <a:t>    </a:t>
            </a:r>
            <a:endParaRPr lang="it-IT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nvenzione di ginevra 1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8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666</TotalTime>
  <Words>1124</Words>
  <Application>Microsoft Office PowerPoint</Application>
  <PresentationFormat>Widescreen</PresentationFormat>
  <Paragraphs>122</Paragraphs>
  <Slides>39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39</vt:i4>
      </vt:variant>
    </vt:vector>
  </HeadingPairs>
  <TitlesOfParts>
    <vt:vector size="60" baseType="lpstr">
      <vt:lpstr>BatangChe</vt:lpstr>
      <vt:lpstr>Microsoft YaHei</vt:lpstr>
      <vt:lpstr>Arial</vt:lpstr>
      <vt:lpstr>Baskerville Old Face</vt:lpstr>
      <vt:lpstr>Century Gothic</vt:lpstr>
      <vt:lpstr>DejaVu Sans</vt:lpstr>
      <vt:lpstr>Muli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Normativa europea IL TRATTATO DI AMSTERDAM 1999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Migranti Profughi, rifugiati, richiedenti asilo: glossario minimo</dc:title>
  <dc:subject/>
  <dc:creator>Laura Zulli</dc:creator>
  <dc:description/>
  <cp:lastModifiedBy>Laura Zulli</cp:lastModifiedBy>
  <cp:revision>110</cp:revision>
  <dcterms:created xsi:type="dcterms:W3CDTF">2019-11-05T17:13:19Z</dcterms:created>
  <dcterms:modified xsi:type="dcterms:W3CDTF">2019-11-15T23:37:28Z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